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sldIdLst>
    <p:sldId id="257" r:id="rId6"/>
    <p:sldId id="259" r:id="rId7"/>
    <p:sldId id="261" r:id="rId8"/>
    <p:sldId id="260" r:id="rId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Strydom" initials="JS" lastIdx="19" clrIdx="0">
    <p:extLst>
      <p:ext uri="{19B8F6BF-5375-455C-9EA6-DF929625EA0E}">
        <p15:presenceInfo xmlns:p15="http://schemas.microsoft.com/office/powerpoint/2012/main" userId="S::Judy.Strydom@swa.govt.nz::d8d45ca6-0789-4e55-9a8f-5b13883f5d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19F"/>
    <a:srgbClr val="C9DEE2"/>
    <a:srgbClr val="F8D5BA"/>
    <a:srgbClr val="E8731B"/>
    <a:srgbClr val="E7C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81" d="100"/>
          <a:sy n="81" d="100"/>
        </p:scale>
        <p:origin x="309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208144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120126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400411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287582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198458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6E6F8-C425-434F-8FE1-C0C8576C95BB}"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84216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6E6F8-C425-434F-8FE1-C0C8576C95BB}" type="datetimeFigureOut">
              <a:rPr lang="en-NZ" smtClean="0"/>
              <a:t>23/11/2021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29829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6E6F8-C425-434F-8FE1-C0C8576C95BB}" type="datetimeFigureOut">
              <a:rPr lang="en-NZ" smtClean="0"/>
              <a:t>23/11/2021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00511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6E6F8-C425-434F-8FE1-C0C8576C95BB}" type="datetimeFigureOut">
              <a:rPr lang="en-NZ" smtClean="0"/>
              <a:t>23/11/2021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298647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36E6F8-C425-434F-8FE1-C0C8576C95BB}"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144331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36E6F8-C425-434F-8FE1-C0C8576C95BB}"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69587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36E6F8-C425-434F-8FE1-C0C8576C95BB}" type="datetimeFigureOut">
              <a:rPr lang="en-NZ" smtClean="0"/>
              <a:t>23/11/2021</a:t>
            </a:fld>
            <a:endParaRPr lang="en-N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D40806-23B8-462B-9FD8-0FFBE76CBC5D}" type="slidenum">
              <a:rPr lang="en-NZ" smtClean="0"/>
              <a:t>‹#›</a:t>
            </a:fld>
            <a:endParaRPr lang="en-NZ"/>
          </a:p>
        </p:txBody>
      </p:sp>
    </p:spTree>
    <p:extLst>
      <p:ext uri="{BB962C8B-B14F-4D97-AF65-F5344CB8AC3E}">
        <p14:creationId xmlns:p14="http://schemas.microsoft.com/office/powerpoint/2010/main" val="36259666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8C7B0-4F43-4C19-99C5-43D2CD28367A}"/>
              </a:ext>
            </a:extLst>
          </p:cNvPr>
          <p:cNvSpPr txBox="1"/>
          <p:nvPr/>
        </p:nvSpPr>
        <p:spPr>
          <a:xfrm>
            <a:off x="712415" y="196847"/>
            <a:ext cx="3246062"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Purpose statement examples</a:t>
            </a:r>
          </a:p>
        </p:txBody>
      </p:sp>
      <p:cxnSp>
        <p:nvCxnSpPr>
          <p:cNvPr id="12" name="Straight Connector 11">
            <a:extLst>
              <a:ext uri="{FF2B5EF4-FFF2-40B4-BE49-F238E27FC236}">
                <a16:creationId xmlns:a16="http://schemas.microsoft.com/office/drawing/2014/main" id="{A1A4C181-F66D-4F9E-BE77-47FD68D60C44}"/>
              </a:ext>
            </a:extLst>
          </p:cNvPr>
          <p:cNvCxnSpPr>
            <a:cxnSpLocks/>
          </p:cNvCxnSpPr>
          <p:nvPr/>
        </p:nvCxnSpPr>
        <p:spPr>
          <a:xfrm>
            <a:off x="712415" y="675118"/>
            <a:ext cx="5965498" cy="0"/>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AF5CDC-4274-44A5-ABEA-A22444A8F7D9}"/>
              </a:ext>
            </a:extLst>
          </p:cNvPr>
          <p:cNvSpPr txBox="1"/>
          <p:nvPr/>
        </p:nvSpPr>
        <p:spPr>
          <a:xfrm>
            <a:off x="20584" y="688695"/>
            <a:ext cx="3524250" cy="1667123"/>
          </a:xfrm>
          <a:prstGeom prst="rect">
            <a:avLst/>
          </a:prstGeom>
          <a:noFill/>
        </p:spPr>
        <p:txBody>
          <a:bodyPr wrap="square" numCol="1" rtlCol="0">
            <a:spAutoFit/>
          </a:bodyPr>
          <a:lstStyle/>
          <a:p>
            <a:pPr defTabSz="344371">
              <a:spcBef>
                <a:spcPts val="200"/>
              </a:spcBef>
              <a:spcAft>
                <a:spcPts val="200"/>
              </a:spcAft>
              <a:tabLst>
                <a:tab pos="2398869" algn="l"/>
              </a:tabLst>
            </a:pPr>
            <a:r>
              <a:rPr lang="en-NZ" sz="1100" dirty="0">
                <a:solidFill>
                  <a:srgbClr val="2A2A3E"/>
                </a:solidFill>
                <a:latin typeface="Source Sans Pro" panose="020B0503030403020204" pitchFamily="34" charset="0"/>
              </a:rPr>
              <a:t>A purpose statement explains why you need to collect or use someone’s information. They’re a key building block for a number of things, such as privacy statements, privacy impact assessments and consent forms.</a:t>
            </a:r>
          </a:p>
          <a:p>
            <a:pPr defTabSz="344371">
              <a:spcBef>
                <a:spcPts val="200"/>
              </a:spcBef>
              <a:spcAft>
                <a:spcPts val="200"/>
              </a:spcAft>
              <a:tabLst>
                <a:tab pos="2398869" algn="l"/>
              </a:tabLst>
            </a:pPr>
            <a:r>
              <a:rPr lang="en-NZ" sz="1100" dirty="0">
                <a:solidFill>
                  <a:srgbClr val="2A2A3E"/>
                </a:solidFill>
                <a:latin typeface="Source Sans Pro" panose="020B0503030403020204" pitchFamily="34" charset="0"/>
              </a:rPr>
              <a:t>Not every purpose statement will look the same. What’s in it will depend on what the intended outcome is, what the purpose is, what information is needed and the circumstances of its collection.</a:t>
            </a:r>
            <a:endParaRPr lang="en-NZ" sz="1100" dirty="0">
              <a:solidFill>
                <a:srgbClr val="2A2A3E"/>
              </a:solidFill>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BDBF7BF4-C229-4043-963B-3DEF76D66C1A}"/>
              </a:ext>
            </a:extLst>
          </p:cNvPr>
          <p:cNvSpPr txBox="1"/>
          <p:nvPr/>
        </p:nvSpPr>
        <p:spPr>
          <a:xfrm>
            <a:off x="3439292" y="685805"/>
            <a:ext cx="3238621" cy="1497846"/>
          </a:xfrm>
          <a:prstGeom prst="rect">
            <a:avLst/>
          </a:prstGeom>
          <a:noFill/>
        </p:spPr>
        <p:txBody>
          <a:bodyPr wrap="square" numCol="1" rtlCol="0">
            <a:spAutoFit/>
          </a:bodyPr>
          <a:lstStyle/>
          <a:p>
            <a:pPr defTabSz="344371">
              <a:spcBef>
                <a:spcPts val="200"/>
              </a:spcBef>
              <a:spcAft>
                <a:spcPts val="200"/>
              </a:spcAft>
              <a:tabLst>
                <a:tab pos="2398869" algn="l"/>
              </a:tabLst>
            </a:pPr>
            <a:r>
              <a:rPr lang="en-NZ" sz="1100" dirty="0">
                <a:solidFill>
                  <a:srgbClr val="2A2A3E"/>
                </a:solidFill>
                <a:latin typeface="Source Sans Pro" panose="020B0503030403020204" pitchFamily="34" charset="0"/>
                <a:ea typeface="Source Sans Pro" panose="020B0503030403020204" pitchFamily="34" charset="0"/>
              </a:rPr>
              <a:t>There are times when it’s not possible to be 100% specific about some of these things. This might be reasonable or it might be a sign that more thinking needs to happen.</a:t>
            </a:r>
          </a:p>
          <a:p>
            <a:pPr defTabSz="344371">
              <a:spcBef>
                <a:spcPts val="200"/>
              </a:spcBef>
              <a:spcAft>
                <a:spcPts val="200"/>
              </a:spcAft>
              <a:tabLst>
                <a:tab pos="2398869" algn="l"/>
              </a:tabLst>
            </a:pPr>
            <a:r>
              <a:rPr lang="en-NZ" sz="1100" dirty="0">
                <a:solidFill>
                  <a:srgbClr val="2A2A3E"/>
                </a:solidFill>
                <a:latin typeface="Source Sans Pro" panose="020B0503030403020204" pitchFamily="34" charset="0"/>
                <a:ea typeface="Source Sans Pro" panose="020B0503030403020204" pitchFamily="34" charset="0"/>
              </a:rPr>
              <a:t>These example purpose statements are fictitious but give an idea of how defining and explaining purpose and the related issues can come together.</a:t>
            </a:r>
          </a:p>
        </p:txBody>
      </p:sp>
      <p:cxnSp>
        <p:nvCxnSpPr>
          <p:cNvPr id="17" name="Straight Connector 16">
            <a:extLst>
              <a:ext uri="{FF2B5EF4-FFF2-40B4-BE49-F238E27FC236}">
                <a16:creationId xmlns:a16="http://schemas.microsoft.com/office/drawing/2014/main" id="{2354972D-497D-4446-8F53-9A35E611AC32}"/>
              </a:ext>
            </a:extLst>
          </p:cNvPr>
          <p:cNvCxnSpPr>
            <a:cxnSpLocks/>
          </p:cNvCxnSpPr>
          <p:nvPr/>
        </p:nvCxnSpPr>
        <p:spPr>
          <a:xfrm>
            <a:off x="0" y="2302359"/>
            <a:ext cx="6868294" cy="0"/>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FF17C0-1412-4D6A-99AD-BF21DB7D58B3}"/>
              </a:ext>
            </a:extLst>
          </p:cNvPr>
          <p:cNvSpPr txBox="1"/>
          <p:nvPr/>
        </p:nvSpPr>
        <p:spPr>
          <a:xfrm>
            <a:off x="-10652" y="2760254"/>
            <a:ext cx="6858000" cy="7125027"/>
          </a:xfrm>
          <a:prstGeom prst="rect">
            <a:avLst/>
          </a:prstGeom>
          <a:noFill/>
          <a:ln>
            <a:noFill/>
            <a:prstDash val="sysDash"/>
          </a:ln>
        </p:spPr>
        <p:txBody>
          <a:bodyPr wrap="square" rtlCol="0">
            <a:spAutoFit/>
          </a:bodyPr>
          <a:lstStyle/>
          <a:p>
            <a:pPr>
              <a:spcBef>
                <a:spcPts val="200"/>
              </a:spcBef>
              <a:spcAft>
                <a:spcPts val="200"/>
              </a:spcAft>
            </a:pPr>
            <a:r>
              <a:rPr lang="en-NZ" sz="1100" dirty="0">
                <a:latin typeface="Source Sans Pro" panose="020B0503030403020204" pitchFamily="34" charset="0"/>
                <a:ea typeface="Source Sans Pro" panose="020B0503030403020204" pitchFamily="34" charset="0"/>
              </a:rPr>
              <a:t>The project aims to understand the circumstances of people who live in unhealthy homes in Town 2 and what makes it hard for them to access healthy homes. </a:t>
            </a:r>
            <a:r>
              <a:rPr lang="en-NZ" sz="1100" dirty="0">
                <a:solidFill>
                  <a:srgbClr val="4B919F"/>
                </a:solidFill>
                <a:latin typeface="Source Sans Pro" panose="020B0503030403020204" pitchFamily="34" charset="0"/>
              </a:rPr>
              <a:t>(W</a:t>
            </a:r>
            <a:r>
              <a:rPr lang="en-NZ" sz="1100" dirty="0">
                <a:solidFill>
                  <a:srgbClr val="4B919F"/>
                </a:solidFill>
                <a:latin typeface="Source Sans Pro" panose="020B0503030403020204" pitchFamily="34" charset="0"/>
                <a:ea typeface="Source Sans Pro" panose="020B0503030403020204" pitchFamily="34" charset="0"/>
              </a:rPr>
              <a:t>hat is the purpose) </a:t>
            </a:r>
            <a:r>
              <a:rPr lang="en-NZ" sz="1100" dirty="0">
                <a:latin typeface="Source Sans Pro" panose="020B0503030403020204" pitchFamily="34" charset="0"/>
                <a:ea typeface="Source Sans Pro" panose="020B0503030403020204" pitchFamily="34" charset="0"/>
              </a:rPr>
              <a:t>This learning will be used by decision makers in Government Agency X who work on housing policy. </a:t>
            </a:r>
            <a:r>
              <a:rPr lang="en-NZ" sz="1100" dirty="0">
                <a:solidFill>
                  <a:srgbClr val="4B919F"/>
                </a:solidFill>
                <a:latin typeface="Source Sans Pro" panose="020B0503030403020204" pitchFamily="34" charset="0"/>
              </a:rPr>
              <a:t>(What is the purpose) </a:t>
            </a:r>
            <a:r>
              <a:rPr lang="en-NZ" sz="1100" dirty="0">
                <a:latin typeface="Source Sans Pro" panose="020B0503030403020204" pitchFamily="34" charset="0"/>
                <a:ea typeface="Source Sans Pro" panose="020B0503030403020204" pitchFamily="34" charset="0"/>
              </a:rPr>
              <a:t>Healthy homes mean less illness and stress for New Zealanders. If we have a better understanding of people’s circumstances and the barriers they face, then we can design programmes that improve access to healthier homes. </a:t>
            </a:r>
            <a:r>
              <a:rPr lang="en-NZ" sz="1100" dirty="0">
                <a:solidFill>
                  <a:srgbClr val="4B919F"/>
                </a:solidFill>
                <a:latin typeface="Source Sans Pro" panose="020B0503030403020204" pitchFamily="34" charset="0"/>
              </a:rPr>
              <a:t>(Why the purpose is important — the outcome or goal)</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The information being used for this research is from people on Government Agency X’s social housing list and who Service Provider Y helps with housing issues.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Who the information is about)</a:t>
            </a:r>
            <a:r>
              <a:rPr lang="en-NZ" sz="1100" dirty="0">
                <a:latin typeface="Source Sans Pro" panose="020B0503030403020204" pitchFamily="34" charset="0"/>
                <a:ea typeface="Source Sans Pro" panose="020B0503030403020204" pitchFamily="34" charset="0"/>
              </a:rPr>
              <a:t> </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The information that will identify people: </a:t>
            </a:r>
          </a:p>
          <a:p>
            <a:pPr marL="171450" indent="-171450">
              <a:spcBef>
                <a:spcPts val="200"/>
              </a:spcBef>
              <a:spcAft>
                <a:spcPts val="200"/>
              </a:spcAft>
              <a:buFont typeface="Arial" panose="020B0604020202020204" pitchFamily="34" charset="0"/>
              <a:buChar char="•"/>
            </a:pPr>
            <a:r>
              <a:rPr lang="en-NZ" sz="1100" dirty="0">
                <a:latin typeface="Source Sans Pro" panose="020B0503030403020204" pitchFamily="34" charset="0"/>
                <a:ea typeface="Source Sans Pro" panose="020B0503030403020204" pitchFamily="34" charset="0"/>
              </a:rPr>
              <a:t>Who they are: name, date of birth, Agency number.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What is needed for the purpose) </a:t>
            </a:r>
            <a:r>
              <a:rPr lang="en-NZ" sz="1100" dirty="0">
                <a:latin typeface="Source Sans Pro" panose="020B0503030403020204" pitchFamily="34" charset="0"/>
              </a:rPr>
              <a:t>This will be matched with:</a:t>
            </a:r>
          </a:p>
          <a:p>
            <a:pPr marL="361950" lvl="1" indent="-180975">
              <a:spcBef>
                <a:spcPts val="200"/>
              </a:spcBef>
              <a:spcAft>
                <a:spcPts val="200"/>
              </a:spcAft>
              <a:buFont typeface="Courier New" panose="02070309020205020404" pitchFamily="49" charset="0"/>
              <a:buChar char="o"/>
            </a:pPr>
            <a:r>
              <a:rPr lang="en-NZ" sz="1100" dirty="0">
                <a:latin typeface="Source Sans Pro" panose="020B0503030403020204" pitchFamily="34" charset="0"/>
                <a:ea typeface="Source Sans Pro" panose="020B0503030403020204" pitchFamily="34" charset="0"/>
              </a:rPr>
              <a:t>Ministry W’s information to get accurate information about financial support people have got for housing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Data matching)</a:t>
            </a:r>
          </a:p>
          <a:p>
            <a:pPr marL="361950" lvl="1" indent="-180975">
              <a:spcBef>
                <a:spcPts val="200"/>
              </a:spcBef>
              <a:spcAft>
                <a:spcPts val="200"/>
              </a:spcAft>
              <a:buFont typeface="Courier New" panose="02070309020205020404" pitchFamily="49" charset="0"/>
              <a:buChar char="o"/>
            </a:pPr>
            <a:r>
              <a:rPr lang="en-NZ" sz="1100" dirty="0">
                <a:latin typeface="Source Sans Pro" panose="020B0503030403020204" pitchFamily="34" charset="0"/>
                <a:ea typeface="Source Sans Pro" panose="020B0503030403020204" pitchFamily="34" charset="0"/>
              </a:rPr>
              <a:t>Ministry of Health information to find out if anyone has had health issues common in unhealthy houses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Data matching) </a:t>
            </a:r>
          </a:p>
          <a:p>
            <a:pPr marL="361950" lvl="1" indent="-180975">
              <a:spcBef>
                <a:spcPts val="200"/>
              </a:spcBef>
              <a:spcAft>
                <a:spcPts val="200"/>
              </a:spcAft>
              <a:buFont typeface="Courier New" panose="02070309020205020404" pitchFamily="49" charset="0"/>
              <a:buChar char="o"/>
            </a:pPr>
            <a:r>
              <a:rPr lang="en-NZ" sz="1100" dirty="0">
                <a:latin typeface="Source Sans Pro" panose="020B0503030403020204" pitchFamily="34" charset="0"/>
                <a:ea typeface="Source Sans Pro" panose="020B0503030403020204" pitchFamily="34" charset="0"/>
              </a:rPr>
              <a:t>What support services or supports each person or household accessed in the last 3 years.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What is needed for the purpose)</a:t>
            </a:r>
            <a:endParaRPr lang="en-NZ" sz="1100" dirty="0">
              <a:latin typeface="Source Sans Pro" panose="020B0503030403020204" pitchFamily="34" charset="0"/>
              <a:ea typeface="Source Sans Pro" panose="020B0503030403020204" pitchFamily="34" charset="0"/>
            </a:endParaRPr>
          </a:p>
          <a:p>
            <a:pPr>
              <a:spcBef>
                <a:spcPts val="200"/>
              </a:spcBef>
              <a:spcAft>
                <a:spcPts val="200"/>
              </a:spcAft>
            </a:pPr>
            <a:r>
              <a:rPr lang="en-NZ" sz="1100" dirty="0">
                <a:latin typeface="Source Sans Pro" panose="020B0503030403020204" pitchFamily="34" charset="0"/>
              </a:rPr>
              <a:t>The information that will not identify people is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What is needed)</a:t>
            </a:r>
            <a:r>
              <a:rPr lang="en-NZ" sz="1100" dirty="0">
                <a:latin typeface="Source Sans Pro" panose="020B0503030403020204" pitchFamily="34" charset="0"/>
              </a:rPr>
              <a:t>:</a:t>
            </a:r>
          </a:p>
          <a:p>
            <a:pPr marL="171450" indent="-171450">
              <a:spcBef>
                <a:spcPts val="200"/>
              </a:spcBef>
              <a:spcAft>
                <a:spcPts val="200"/>
              </a:spcAft>
              <a:buFont typeface="Arial" panose="020B0604020202020204" pitchFamily="34" charset="0"/>
              <a:buChar char="•"/>
            </a:pPr>
            <a:r>
              <a:rPr lang="en-NZ" sz="1100" dirty="0">
                <a:latin typeface="Source Sans Pro" panose="020B0503030403020204" pitchFamily="34" charset="0"/>
                <a:ea typeface="Source Sans Pro" panose="020B0503030403020204" pitchFamily="34" charset="0"/>
              </a:rPr>
              <a:t>People's views and experiences of living in an unhealthy home, how they’ve tried to access other housing and what that was like.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What is needed)</a:t>
            </a:r>
          </a:p>
          <a:p>
            <a:pPr marL="171450" indent="-171450">
              <a:spcBef>
                <a:spcPts val="200"/>
              </a:spcBef>
              <a:spcAft>
                <a:spcPts val="200"/>
              </a:spcAft>
              <a:buFont typeface="Arial" panose="020B0604020202020204" pitchFamily="34" charset="0"/>
              <a:buChar char="•"/>
            </a:pPr>
            <a:r>
              <a:rPr lang="en-NZ" sz="1100" dirty="0">
                <a:latin typeface="Source Sans Pro" panose="020B0503030403020204" pitchFamily="34" charset="0"/>
                <a:ea typeface="Source Sans Pro" panose="020B0503030403020204" pitchFamily="34" charset="0"/>
              </a:rPr>
              <a:t>Information about the physical houses and locations (such as size, heating, issues with mould, unsafe structures, access to public transport).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What is needed)</a:t>
            </a:r>
          </a:p>
          <a:p>
            <a:pPr marL="171450" indent="-171450">
              <a:spcBef>
                <a:spcPts val="200"/>
              </a:spcBef>
              <a:spcAft>
                <a:spcPts val="200"/>
              </a:spcAft>
              <a:buFont typeface="Arial" panose="020B0604020202020204" pitchFamily="34" charset="0"/>
              <a:buChar char="•"/>
            </a:pPr>
            <a:r>
              <a:rPr lang="en-NZ" sz="1100" dirty="0">
                <a:latin typeface="Source Sans Pro" panose="020B0503030403020204" pitchFamily="34" charset="0"/>
              </a:rPr>
              <a:t>Not street names or actual addresses.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What will not be used)</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A small team of data analysts at Government Agency X, Ministry W and Ministry of Health will see information that identifies people so they can do the matching. A larger team of researchers and policy staff will see the information that does not identify people. The overall findings will be used across all the agencies and made public. When this happens there will be no way to know who the people were.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Who will see it)</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People can choose to provide information about their experiences, but they do not have to.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The choices people have) </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People who work with Service Provider Y can choose if any of their information is passed to Government Agency X.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The choices people have) </a:t>
            </a:r>
            <a:endParaRPr lang="en-NZ" sz="1100" dirty="0">
              <a:latin typeface="Source Sans Pro" panose="020B0503030403020204" pitchFamily="34" charset="0"/>
              <a:ea typeface="Source Sans Pro" panose="020B0503030403020204" pitchFamily="34" charset="0"/>
            </a:endParaRPr>
          </a:p>
          <a:p>
            <a:pPr>
              <a:spcBef>
                <a:spcPts val="200"/>
              </a:spcBef>
              <a:spcAft>
                <a:spcPts val="200"/>
              </a:spcAft>
            </a:pPr>
            <a:r>
              <a:rPr lang="en-NZ" sz="1100" dirty="0">
                <a:latin typeface="Source Sans Pro" panose="020B0503030403020204" pitchFamily="34" charset="0"/>
                <a:ea typeface="Source Sans Pro" panose="020B0503030403020204" pitchFamily="34" charset="0"/>
              </a:rPr>
              <a:t>People on Government Agency X's waitlist do not have a choice about their information being used this way. This is because it is important to understand more about this issue so good decisions can be made about the choices people have.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The choices people have)</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The Social Security Act and Privacy Act both allow information to be used this way. </a:t>
            </a:r>
            <a:r>
              <a:rPr lang="en-NZ" sz="1100" dirty="0">
                <a:solidFill>
                  <a:srgbClr val="4B919F"/>
                </a:solidFill>
                <a:latin typeface="Source Sans Pro" panose="020B0503030403020204" pitchFamily="34" charset="0"/>
              </a:rPr>
              <a:t>(</a:t>
            </a:r>
            <a:r>
              <a:rPr lang="en-NZ" sz="1100" dirty="0">
                <a:solidFill>
                  <a:srgbClr val="4B919F"/>
                </a:solidFill>
                <a:latin typeface="Source Sans Pro" panose="020B0503030403020204" pitchFamily="34" charset="0"/>
                <a:ea typeface="Source Sans Pro" panose="020B0503030403020204" pitchFamily="34" charset="0"/>
              </a:rPr>
              <a:t>What laws allow this)</a:t>
            </a:r>
            <a:r>
              <a:rPr lang="en-NZ" sz="1100" i="1" dirty="0">
                <a:solidFill>
                  <a:srgbClr val="4B919F"/>
                </a:solidFill>
                <a:latin typeface="Source Sans Pro" panose="020B0503030403020204" pitchFamily="34" charset="0"/>
                <a:ea typeface="Source Sans Pro" panose="020B0503030403020204" pitchFamily="34" charset="0"/>
              </a:rPr>
              <a:t> </a:t>
            </a:r>
            <a:endParaRPr lang="en-NZ" sz="1100" dirty="0">
              <a:solidFill>
                <a:srgbClr val="4B919F"/>
              </a:solidFill>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60D0BE43-DB64-4A49-A7A3-6406D7AB0C71}"/>
              </a:ext>
            </a:extLst>
          </p:cNvPr>
          <p:cNvSpPr txBox="1"/>
          <p:nvPr/>
        </p:nvSpPr>
        <p:spPr>
          <a:xfrm>
            <a:off x="4818" y="2323692"/>
            <a:ext cx="6837416" cy="430887"/>
          </a:xfrm>
          <a:prstGeom prst="rect">
            <a:avLst/>
          </a:prstGeom>
          <a:noFill/>
        </p:spPr>
        <p:txBody>
          <a:bodyPr wrap="square" numCol="1" rtlCol="0">
            <a:spAutoFit/>
          </a:bodyPr>
          <a:lstStyle/>
          <a:p>
            <a:pPr defTabSz="344371">
              <a:tabLst>
                <a:tab pos="2398869" algn="l"/>
              </a:tabLst>
            </a:pPr>
            <a:r>
              <a:rPr lang="en-NZ" sz="1100" b="1" dirty="0">
                <a:solidFill>
                  <a:srgbClr val="4B919F"/>
                </a:solidFill>
                <a:latin typeface="Source Sans Pro" panose="020B0503030403020204" pitchFamily="34" charset="0"/>
                <a:ea typeface="Source Sans Pro" panose="020B0503030403020204" pitchFamily="34" charset="0"/>
              </a:rPr>
              <a:t>Example 1: </a:t>
            </a:r>
            <a:r>
              <a:rPr lang="en-NZ" sz="1100" dirty="0">
                <a:latin typeface="Source Sans Pro" panose="020B0503030403020204" pitchFamily="34" charset="0"/>
              </a:rPr>
              <a:t>This is a </a:t>
            </a:r>
            <a:r>
              <a:rPr lang="en-NZ" sz="1100" dirty="0">
                <a:latin typeface="Source Sans Pro" panose="020B0503030403020204" pitchFamily="34" charset="0"/>
                <a:ea typeface="Source Sans Pro" panose="020B0503030403020204" pitchFamily="34" charset="0"/>
              </a:rPr>
              <a:t>purpose statement by Government Agency X about a research project. The words in </a:t>
            </a:r>
            <a:r>
              <a:rPr lang="en-NZ" sz="1100" dirty="0">
                <a:solidFill>
                  <a:srgbClr val="4B919F"/>
                </a:solidFill>
                <a:latin typeface="Source Sans Pro" panose="020B0503030403020204" pitchFamily="34" charset="0"/>
                <a:ea typeface="Source Sans Pro" panose="020B0503030403020204" pitchFamily="34" charset="0"/>
              </a:rPr>
              <a:t>blue</a:t>
            </a:r>
            <a:r>
              <a:rPr lang="en-NZ" sz="1100" i="1" dirty="0">
                <a:latin typeface="Source Sans Pro" panose="020B0503030403020204" pitchFamily="34" charset="0"/>
                <a:ea typeface="Source Sans Pro" panose="020B0503030403020204" pitchFamily="34" charset="0"/>
              </a:rPr>
              <a:t> </a:t>
            </a:r>
            <a:r>
              <a:rPr lang="en-NZ" sz="1100" dirty="0">
                <a:latin typeface="Source Sans Pro" panose="020B0503030403020204" pitchFamily="34" charset="0"/>
                <a:ea typeface="Source Sans Pro" panose="020B0503030403020204" pitchFamily="34" charset="0"/>
              </a:rPr>
              <a:t>show where the different aspects of a purpose statement are covered.</a:t>
            </a:r>
            <a:endParaRPr lang="en-NZ" sz="1100" dirty="0">
              <a:solidFill>
                <a:srgbClr val="2A2A3E"/>
              </a:solidFill>
              <a:latin typeface="Source Sans Pro" panose="020B0503030403020204" pitchFamily="34" charset="0"/>
              <a:ea typeface="Source Sans Pro" panose="020B0503030403020204" pitchFamily="34" charset="0"/>
            </a:endParaRPr>
          </a:p>
        </p:txBody>
      </p:sp>
      <p:pic>
        <p:nvPicPr>
          <p:cNvPr id="3" name="Graphic 2">
            <a:extLst>
              <a:ext uri="{FF2B5EF4-FFF2-40B4-BE49-F238E27FC236}">
                <a16:creationId xmlns:a16="http://schemas.microsoft.com/office/drawing/2014/main" id="{2A863CEB-666E-42A1-92C3-C4B8F6027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84" y="33453"/>
            <a:ext cx="641661" cy="641661"/>
          </a:xfrm>
          <a:prstGeom prst="rect">
            <a:avLst/>
          </a:prstGeom>
        </p:spPr>
      </p:pic>
      <p:sp>
        <p:nvSpPr>
          <p:cNvPr id="20" name="TextBox 19">
            <a:extLst>
              <a:ext uri="{FF2B5EF4-FFF2-40B4-BE49-F238E27FC236}">
                <a16:creationId xmlns:a16="http://schemas.microsoft.com/office/drawing/2014/main" id="{FF3E3A2A-D006-4FAD-A53B-FC21901C01C2}"/>
              </a:ext>
            </a:extLst>
          </p:cNvPr>
          <p:cNvSpPr txBox="1"/>
          <p:nvPr/>
        </p:nvSpPr>
        <p:spPr>
          <a:xfrm>
            <a:off x="5982330" y="9627870"/>
            <a:ext cx="843550" cy="230832"/>
          </a:xfrm>
          <a:prstGeom prst="rect">
            <a:avLst/>
          </a:prstGeom>
          <a:noFill/>
        </p:spPr>
        <p:txBody>
          <a:bodyPr wrap="square" rtlCol="0">
            <a:spAutoFit/>
          </a:bodyPr>
          <a:lstStyle/>
          <a:p>
            <a:pPr algn="r"/>
            <a:r>
              <a:rPr lang="en-NZ" sz="900" b="1" dirty="0"/>
              <a:t>Page 1 of 4</a:t>
            </a:r>
          </a:p>
        </p:txBody>
      </p:sp>
      <p:cxnSp>
        <p:nvCxnSpPr>
          <p:cNvPr id="28" name="Straight Connector 27">
            <a:extLst>
              <a:ext uri="{FF2B5EF4-FFF2-40B4-BE49-F238E27FC236}">
                <a16:creationId xmlns:a16="http://schemas.microsoft.com/office/drawing/2014/main" id="{3DF2E918-B1B2-4B40-B6FB-A63C78D6C0F1}"/>
              </a:ext>
            </a:extLst>
          </p:cNvPr>
          <p:cNvCxnSpPr>
            <a:cxnSpLocks/>
          </p:cNvCxnSpPr>
          <p:nvPr/>
        </p:nvCxnSpPr>
        <p:spPr>
          <a:xfrm>
            <a:off x="-10294" y="2757380"/>
            <a:ext cx="6868294" cy="0"/>
          </a:xfrm>
          <a:prstGeom prst="line">
            <a:avLst/>
          </a:prstGeom>
          <a:ln w="28575">
            <a:solidFill>
              <a:srgbClr val="4B919F">
                <a:alpha val="30000"/>
              </a:srgbClr>
            </a:solidFill>
            <a:prstDash val="sys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3F686D54-D2DC-4148-8628-6EB55319B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27" name="Picture 26">
            <a:extLst>
              <a:ext uri="{FF2B5EF4-FFF2-40B4-BE49-F238E27FC236}">
                <a16:creationId xmlns:a16="http://schemas.microsoft.com/office/drawing/2014/main" id="{9D73E69A-548B-4938-983E-EEDB23C00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
        <p:nvSpPr>
          <p:cNvPr id="30" name="TextBox 29">
            <a:extLst>
              <a:ext uri="{FF2B5EF4-FFF2-40B4-BE49-F238E27FC236}">
                <a16:creationId xmlns:a16="http://schemas.microsoft.com/office/drawing/2014/main" id="{F9985A96-38DC-4BB1-A8F1-E7BBCC0CFECE}"/>
              </a:ext>
              <a:ext uri="{C183D7F6-B498-43B3-948B-1728B52AA6E4}">
                <adec:decorative xmlns:adec="http://schemas.microsoft.com/office/drawing/2017/decorative" val="0"/>
              </a:ext>
            </a:extLst>
          </p:cNvPr>
          <p:cNvSpPr txBox="1"/>
          <p:nvPr/>
        </p:nvSpPr>
        <p:spPr>
          <a:xfrm>
            <a:off x="-10652" y="9632267"/>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pic>
        <p:nvPicPr>
          <p:cNvPr id="31" name="Picture 30">
            <a:extLst>
              <a:ext uri="{FF2B5EF4-FFF2-40B4-BE49-F238E27FC236}">
                <a16:creationId xmlns:a16="http://schemas.microsoft.com/office/drawing/2014/main" id="{ABE66609-A2BC-4D0E-A880-71BAE9E872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3432" y="9608138"/>
            <a:ext cx="1484683" cy="270295"/>
          </a:xfrm>
          <a:prstGeom prst="rect">
            <a:avLst/>
          </a:prstGeom>
        </p:spPr>
      </p:pic>
    </p:spTree>
    <p:extLst>
      <p:ext uri="{BB962C8B-B14F-4D97-AF65-F5344CB8AC3E}">
        <p14:creationId xmlns:p14="http://schemas.microsoft.com/office/powerpoint/2010/main" val="77624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8C7B0-4F43-4C19-99C5-43D2CD28367A}"/>
              </a:ext>
            </a:extLst>
          </p:cNvPr>
          <p:cNvSpPr txBox="1"/>
          <p:nvPr/>
        </p:nvSpPr>
        <p:spPr>
          <a:xfrm>
            <a:off x="712415" y="168405"/>
            <a:ext cx="3246062"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Purpose statement examples</a:t>
            </a:r>
          </a:p>
        </p:txBody>
      </p:sp>
      <p:cxnSp>
        <p:nvCxnSpPr>
          <p:cNvPr id="12" name="Straight Connector 11">
            <a:extLst>
              <a:ext uri="{FF2B5EF4-FFF2-40B4-BE49-F238E27FC236}">
                <a16:creationId xmlns:a16="http://schemas.microsoft.com/office/drawing/2014/main" id="{A1A4C181-F66D-4F9E-BE77-47FD68D60C44}"/>
              </a:ext>
            </a:extLst>
          </p:cNvPr>
          <p:cNvCxnSpPr>
            <a:cxnSpLocks/>
          </p:cNvCxnSpPr>
          <p:nvPr/>
        </p:nvCxnSpPr>
        <p:spPr>
          <a:xfrm>
            <a:off x="712415" y="719722"/>
            <a:ext cx="5965498" cy="0"/>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96BD74-87E5-4C7B-A07D-64A0F974F0C7}"/>
              </a:ext>
            </a:extLst>
          </p:cNvPr>
          <p:cNvSpPr txBox="1"/>
          <p:nvPr/>
        </p:nvSpPr>
        <p:spPr>
          <a:xfrm>
            <a:off x="0" y="820660"/>
            <a:ext cx="6858000" cy="2226250"/>
          </a:xfrm>
          <a:prstGeom prst="rect">
            <a:avLst/>
          </a:prstGeom>
          <a:noFill/>
        </p:spPr>
        <p:txBody>
          <a:bodyPr wrap="square" numCol="1" rtlCol="0">
            <a:spAutoFit/>
          </a:bodyPr>
          <a:lstStyle/>
          <a:p>
            <a:pPr defTabSz="344371">
              <a:spcBef>
                <a:spcPts val="200"/>
              </a:spcBef>
              <a:spcAft>
                <a:spcPts val="200"/>
              </a:spcAft>
              <a:tabLst>
                <a:tab pos="2398869" algn="l"/>
              </a:tabLst>
            </a:pPr>
            <a:r>
              <a:rPr lang="en-NZ" sz="1100" b="1" dirty="0">
                <a:solidFill>
                  <a:srgbClr val="4B919F"/>
                </a:solidFill>
                <a:latin typeface="Source Sans Pro" panose="020B0503030403020204" pitchFamily="34" charset="0"/>
                <a:ea typeface="Source Sans Pro" panose="020B0503030403020204" pitchFamily="34" charset="0"/>
              </a:rPr>
              <a:t>Example 2 : </a:t>
            </a:r>
            <a:r>
              <a:rPr lang="en-NZ" sz="1100" dirty="0">
                <a:latin typeface="Source Sans Pro" panose="020B0503030403020204" pitchFamily="34" charset="0"/>
                <a:ea typeface="Source Sans Pro" panose="020B0503030403020204" pitchFamily="34" charset="0"/>
              </a:rPr>
              <a:t>This example outlines the purpose statement for requiring data to be shared between Government Agency A and City Centre Social Services (CCSS) to Government Agency A. This data is about the delivery of the 'Best foot forward' parenting programme. It is less of a statement and more of an outline because it attaches a full list of the exact data needed.</a:t>
            </a:r>
          </a:p>
          <a:p>
            <a:pPr defTabSz="344371">
              <a:spcBef>
                <a:spcPts val="200"/>
              </a:spcBef>
              <a:spcAft>
                <a:spcPts val="200"/>
              </a:spcAft>
              <a:tabLst>
                <a:tab pos="2398869" algn="l"/>
              </a:tabLst>
            </a:pPr>
            <a:r>
              <a:rPr lang="en-NZ" sz="1100" dirty="0">
                <a:latin typeface="Source Sans Pro" panose="020B0503030403020204" pitchFamily="34" charset="0"/>
                <a:ea typeface="Source Sans Pro" panose="020B0503030403020204" pitchFamily="34" charset="0"/>
              </a:rPr>
              <a:t>In this example it’s likely CCSS would use the same information for its own internal purposes (like staying in touch with participants and managing the delivery of the programme by staff). As they get ready to deliver the programme and collect the information, they would develop their own purpose statement in addition to this, or that incorporates these purposes. Keep in mind that participants should know both CCSS's and Government Agency A’s purpose.</a:t>
            </a:r>
          </a:p>
          <a:p>
            <a:pPr defTabSz="344371">
              <a:spcBef>
                <a:spcPts val="200"/>
              </a:spcBef>
              <a:spcAft>
                <a:spcPts val="200"/>
              </a:spcAft>
              <a:tabLst>
                <a:tab pos="2398869" algn="l"/>
              </a:tabLst>
            </a:pPr>
            <a:r>
              <a:rPr lang="en-NZ" sz="1100" dirty="0">
                <a:latin typeface="Source Sans Pro" panose="020B0503030403020204" pitchFamily="34" charset="0"/>
                <a:ea typeface="Source Sans Pro" panose="020B0503030403020204" pitchFamily="34" charset="0"/>
              </a:rPr>
              <a:t>This example is in a table as this format best suits the information, for example this is how contracting agreements are often presented. The words in</a:t>
            </a:r>
            <a:r>
              <a:rPr lang="en-NZ" sz="1100" i="1" dirty="0">
                <a:solidFill>
                  <a:srgbClr val="4B919F"/>
                </a:solidFill>
                <a:latin typeface="Source Sans Pro" panose="020B0503030403020204" pitchFamily="34" charset="0"/>
                <a:ea typeface="Source Sans Pro" panose="020B0503030403020204" pitchFamily="34" charset="0"/>
              </a:rPr>
              <a:t> </a:t>
            </a:r>
            <a:r>
              <a:rPr lang="en-NZ" sz="1100" dirty="0">
                <a:solidFill>
                  <a:srgbClr val="4B919F"/>
                </a:solidFill>
                <a:latin typeface="Source Sans Pro" panose="020B0503030403020204" pitchFamily="34" charset="0"/>
                <a:ea typeface="Source Sans Pro" panose="020B0503030403020204" pitchFamily="34" charset="0"/>
              </a:rPr>
              <a:t>blue</a:t>
            </a:r>
            <a:r>
              <a:rPr lang="en-NZ" sz="1100" i="1" dirty="0">
                <a:latin typeface="Source Sans Pro" panose="020B0503030403020204" pitchFamily="34" charset="0"/>
                <a:ea typeface="Source Sans Pro" panose="020B0503030403020204" pitchFamily="34" charset="0"/>
              </a:rPr>
              <a:t> </a:t>
            </a:r>
            <a:r>
              <a:rPr lang="en-NZ" sz="1100" dirty="0">
                <a:latin typeface="Source Sans Pro" panose="020B0503030403020204" pitchFamily="34" charset="0"/>
                <a:ea typeface="Source Sans Pro" panose="020B0503030403020204" pitchFamily="34" charset="0"/>
              </a:rPr>
              <a:t>show where the different aspects of a purpose statement are covered. </a:t>
            </a:r>
          </a:p>
        </p:txBody>
      </p:sp>
      <p:graphicFrame>
        <p:nvGraphicFramePr>
          <p:cNvPr id="2" name="Table 1">
            <a:extLst>
              <a:ext uri="{FF2B5EF4-FFF2-40B4-BE49-F238E27FC236}">
                <a16:creationId xmlns:a16="http://schemas.microsoft.com/office/drawing/2014/main" id="{A758F8CC-14AD-4AA7-AE06-4BDC6C74F302}"/>
              </a:ext>
            </a:extLst>
          </p:cNvPr>
          <p:cNvGraphicFramePr>
            <a:graphicFrameLocks noGrp="1"/>
          </p:cNvGraphicFramePr>
          <p:nvPr>
            <p:extLst>
              <p:ext uri="{D42A27DB-BD31-4B8C-83A1-F6EECF244321}">
                <p14:modId xmlns:p14="http://schemas.microsoft.com/office/powerpoint/2010/main" val="1870429380"/>
              </p:ext>
            </p:extLst>
          </p:nvPr>
        </p:nvGraphicFramePr>
        <p:xfrm>
          <a:off x="20584" y="3026531"/>
          <a:ext cx="6756404" cy="6126480"/>
        </p:xfrm>
        <a:graphic>
          <a:graphicData uri="http://schemas.openxmlformats.org/drawingml/2006/table">
            <a:tbl>
              <a:tblPr firstRow="1" bandRow="1">
                <a:tableStyleId>{073A0DAA-6AF3-43AB-8588-CEC1D06C72B9}</a:tableStyleId>
              </a:tblPr>
              <a:tblGrid>
                <a:gridCol w="1256007">
                  <a:extLst>
                    <a:ext uri="{9D8B030D-6E8A-4147-A177-3AD203B41FA5}">
                      <a16:colId xmlns:a16="http://schemas.microsoft.com/office/drawing/2014/main" val="179965892"/>
                    </a:ext>
                  </a:extLst>
                </a:gridCol>
                <a:gridCol w="5500397">
                  <a:extLst>
                    <a:ext uri="{9D8B030D-6E8A-4147-A177-3AD203B41FA5}">
                      <a16:colId xmlns:a16="http://schemas.microsoft.com/office/drawing/2014/main" val="2611600088"/>
                    </a:ext>
                  </a:extLst>
                </a:gridCol>
              </a:tblGrid>
              <a:tr h="414487">
                <a:tc>
                  <a:txBody>
                    <a:bodyPr/>
                    <a:lstStyle/>
                    <a:p>
                      <a:r>
                        <a:rPr lang="en-NZ" sz="1100" b="0" kern="1200" dirty="0">
                          <a:solidFill>
                            <a:schemeClr val="tx1"/>
                          </a:solidFill>
                          <a:latin typeface="Source Sans Pro" panose="020B0503030403020204" pitchFamily="34" charset="0"/>
                          <a:ea typeface="Source Sans Pro" panose="020B0503030403020204" pitchFamily="34" charset="0"/>
                          <a:cs typeface="+mn-cs"/>
                        </a:rPr>
                        <a:t>Data will be shared between: </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pPr marL="0" indent="0">
                        <a:buFont typeface="Arial" panose="020B0604020202020204" pitchFamily="34" charset="0"/>
                        <a:buNone/>
                      </a:pPr>
                      <a:r>
                        <a:rPr lang="en-NZ" sz="1100" b="0" kern="1200" dirty="0">
                          <a:solidFill>
                            <a:schemeClr val="tx1"/>
                          </a:solidFill>
                          <a:latin typeface="Source Sans Pro" panose="020B0503030403020204" pitchFamily="34" charset="0"/>
                          <a:ea typeface="Source Sans Pro" panose="020B0503030403020204" pitchFamily="34" charset="0"/>
                          <a:cs typeface="+mn-cs"/>
                        </a:rPr>
                        <a:t>Government Agency A and City Centre Social Services. </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3367635937"/>
                  </a:ext>
                </a:extLst>
              </a:tr>
              <a:tr h="370840">
                <a:tc>
                  <a:txBody>
                    <a:bodyPr/>
                    <a:lstStyle/>
                    <a:p>
                      <a:r>
                        <a:rPr lang="en-NZ" sz="1100" b="0" kern="1200" dirty="0">
                          <a:solidFill>
                            <a:schemeClr val="tx1"/>
                          </a:solidFill>
                          <a:latin typeface="Source Sans Pro" panose="020B0503030403020204" pitchFamily="34" charset="0"/>
                          <a:ea typeface="Source Sans Pro" panose="020B0503030403020204" pitchFamily="34" charset="0"/>
                          <a:cs typeface="+mn-cs"/>
                        </a:rPr>
                        <a:t>Data sharing relates to: </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r>
                        <a:rPr lang="en-NZ" sz="1100" b="0" kern="1200" dirty="0">
                          <a:solidFill>
                            <a:schemeClr val="tx1"/>
                          </a:solidFill>
                          <a:latin typeface="Source Sans Pro" panose="020B0503030403020204" pitchFamily="34" charset="0"/>
                          <a:ea typeface="Source Sans Pro" panose="020B0503030403020204" pitchFamily="34" charset="0"/>
                          <a:cs typeface="+mn-cs"/>
                        </a:rPr>
                        <a:t>The delivery of the ‘Best foot forward’ parenting programme. </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1411844459"/>
                  </a:ext>
                </a:extLst>
              </a:tr>
              <a:tr h="370840">
                <a:tc>
                  <a:txBody>
                    <a:bodyPr/>
                    <a:lstStyle/>
                    <a:p>
                      <a:r>
                        <a:rPr lang="en-NZ" sz="1100" b="0" kern="1200" dirty="0">
                          <a:solidFill>
                            <a:schemeClr val="tx1"/>
                          </a:solidFill>
                          <a:latin typeface="Source Sans Pro" panose="020B0503030403020204" pitchFamily="34" charset="0"/>
                          <a:ea typeface="Source Sans Pro" panose="020B0503030403020204" pitchFamily="34" charset="0"/>
                          <a:cs typeface="+mn-cs"/>
                        </a:rPr>
                        <a:t>The reasons for data sharing: </a:t>
                      </a:r>
                      <a:r>
                        <a:rPr lang="en-NZ" sz="1100" b="0" i="0" kern="1200" dirty="0">
                          <a:solidFill>
                            <a:srgbClr val="4B919F"/>
                          </a:solidFill>
                          <a:latin typeface="Source Sans Pro" panose="020B0503030403020204" pitchFamily="34" charset="0"/>
                          <a:ea typeface="Source Sans Pro" panose="020B0503030403020204" pitchFamily="34" charset="0"/>
                          <a:cs typeface="+mn-cs"/>
                        </a:rPr>
                        <a:t>(What is the purpose and why the purpose matters) </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pPr marL="285750" indent="-285750">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Help Government Agency A understand the programme's reach across the country, what the participants' circumstances are and how the programme is helping as part of being accountable for the funding.</a:t>
                      </a:r>
                    </a:p>
                    <a:p>
                      <a:pPr marL="285750" indent="-285750">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Help Government Agency A provide advice on possible changes to the programme or similar programmes (including possible expansion or ending of programmes, development of additional parts to the programme, changes to funding requirements and workforce implications or needs).</a:t>
                      </a:r>
                    </a:p>
                    <a:p>
                      <a:pPr marL="285750" indent="-285750">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Provide lessons and ideas for the development of other social services so they can be useful and meaningful.</a:t>
                      </a:r>
                    </a:p>
                    <a:p>
                      <a:pPr marL="285750" indent="-285750">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Provide information to report to government or other key stakeholders on the overall delivery of social services across New Zealand to make sure New Zealanders are receiving the best support possible.</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2758420424"/>
                  </a:ext>
                </a:extLst>
              </a:tr>
              <a:tr h="370840">
                <a:tc>
                  <a:txBody>
                    <a:bodyPr/>
                    <a:lstStyle/>
                    <a:p>
                      <a:r>
                        <a:rPr lang="en-NZ" sz="1100" b="0" i="0" kern="1200" dirty="0">
                          <a:solidFill>
                            <a:schemeClr val="tx1"/>
                          </a:solidFill>
                          <a:latin typeface="Source Sans Pro" panose="020B0503030403020204" pitchFamily="34" charset="0"/>
                          <a:ea typeface="Source Sans Pro" panose="020B0503030403020204" pitchFamily="34" charset="0"/>
                          <a:cs typeface="+mn-cs"/>
                        </a:rPr>
                        <a:t>Data access </a:t>
                      </a:r>
                    </a:p>
                    <a:p>
                      <a:r>
                        <a:rPr lang="en-NZ" sz="1100" b="0" i="0" kern="1200" dirty="0">
                          <a:solidFill>
                            <a:srgbClr val="4B919F"/>
                          </a:solidFill>
                          <a:latin typeface="Source Sans Pro" panose="020B0503030403020204" pitchFamily="34" charset="0"/>
                          <a:ea typeface="Source Sans Pro" panose="020B0503030403020204" pitchFamily="34" charset="0"/>
                          <a:cs typeface="+mn-cs"/>
                        </a:rPr>
                        <a:t>(Who will see it) </a:t>
                      </a:r>
                      <a:endParaRPr lang="en-NZ" sz="1100" b="0" i="0" kern="1200" dirty="0">
                        <a:solidFill>
                          <a:schemeClr val="tx1"/>
                        </a:solidFill>
                        <a:latin typeface="Source Sans Pro" panose="020B0503030403020204" pitchFamily="34" charset="0"/>
                        <a:ea typeface="Source Sans Pro" panose="020B0503030403020204" pitchFamily="34" charset="0"/>
                        <a:cs typeface="+mn-cs"/>
                      </a:endParaRP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pPr marL="0" indent="0">
                        <a:spcBef>
                          <a:spcPts val="200"/>
                        </a:spcBef>
                        <a:spcAft>
                          <a:spcPts val="200"/>
                        </a:spcAft>
                        <a:buFont typeface="Arial" panose="020B0604020202020204" pitchFamily="34" charset="0"/>
                        <a:buNone/>
                      </a:pPr>
                      <a:r>
                        <a:rPr lang="en-NZ" sz="1100" b="0" kern="1200" dirty="0">
                          <a:solidFill>
                            <a:schemeClr val="tx1"/>
                          </a:solidFill>
                          <a:latin typeface="Source Sans Pro" panose="020B0503030403020204" pitchFamily="34" charset="0"/>
                          <a:ea typeface="Source Sans Pro" panose="020B0503030403020204" pitchFamily="34" charset="0"/>
                          <a:cs typeface="+mn-cs"/>
                        </a:rPr>
                        <a:t>At Government Agency A, staff working in the following roles will have access to the data but will not have access to any information that does or could identify service users:</a:t>
                      </a:r>
                    </a:p>
                    <a:p>
                      <a:pPr marL="171450" indent="-171450">
                        <a:spcBef>
                          <a:spcPts val="200"/>
                        </a:spcBef>
                        <a:spcAft>
                          <a:spcPts val="200"/>
                        </a:spcAft>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relationship manager who works with CCSS</a:t>
                      </a:r>
                    </a:p>
                    <a:p>
                      <a:pPr marL="171450" indent="-171450">
                        <a:spcBef>
                          <a:spcPts val="200"/>
                        </a:spcBef>
                        <a:spcAft>
                          <a:spcPts val="200"/>
                        </a:spcAft>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data analysts and researchers</a:t>
                      </a:r>
                    </a:p>
                    <a:p>
                      <a:pPr marL="171450" indent="-171450">
                        <a:spcBef>
                          <a:spcPts val="200"/>
                        </a:spcBef>
                        <a:spcAft>
                          <a:spcPts val="200"/>
                        </a:spcAft>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operational support staff involved in managing the overall funding and delivery of the 'Best foot forward' programme nationwide</a:t>
                      </a:r>
                    </a:p>
                    <a:p>
                      <a:pPr marL="171450" indent="-171450">
                        <a:spcBef>
                          <a:spcPts val="200"/>
                        </a:spcBef>
                        <a:spcAft>
                          <a:spcPts val="200"/>
                        </a:spcAft>
                        <a:buFont typeface="Arial" panose="020B0604020202020204" pitchFamily="34" charset="0"/>
                        <a:buChar char="•"/>
                      </a:pPr>
                      <a:r>
                        <a:rPr lang="en-NZ" sz="1100" b="0" kern="1200" dirty="0">
                          <a:solidFill>
                            <a:schemeClr val="tx1"/>
                          </a:solidFill>
                          <a:latin typeface="Source Sans Pro" panose="020B0503030403020204" pitchFamily="34" charset="0"/>
                          <a:ea typeface="Source Sans Pro" panose="020B0503030403020204" pitchFamily="34" charset="0"/>
                          <a:cs typeface="+mn-cs"/>
                        </a:rPr>
                        <a:t>policy analysts.</a:t>
                      </a:r>
                    </a:p>
                    <a:p>
                      <a:pPr marL="0" indent="0">
                        <a:spcBef>
                          <a:spcPts val="200"/>
                        </a:spcBef>
                        <a:spcAft>
                          <a:spcPts val="200"/>
                        </a:spcAft>
                        <a:buFont typeface="Arial" panose="020B0604020202020204" pitchFamily="34" charset="0"/>
                        <a:buNone/>
                      </a:pPr>
                      <a:r>
                        <a:rPr lang="en-NZ" sz="1100" b="0" kern="1200" dirty="0">
                          <a:solidFill>
                            <a:schemeClr val="tx1"/>
                          </a:solidFill>
                          <a:latin typeface="Source Sans Pro" panose="020B0503030403020204" pitchFamily="34" charset="0"/>
                          <a:ea typeface="Source Sans Pro" panose="020B0503030403020204" pitchFamily="34" charset="0"/>
                          <a:cs typeface="+mn-cs"/>
                        </a:rPr>
                        <a:t>Access to any advice, insights or programme evaluation results in general may be more widely available. Any information that identifies CCSS directly will be discussed with them first.</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1002070528"/>
                  </a:ext>
                </a:extLst>
              </a:tr>
              <a:tr h="0">
                <a:tc>
                  <a:txBody>
                    <a:bodyPr/>
                    <a:lstStyle/>
                    <a:p>
                      <a:r>
                        <a:rPr lang="en-NZ" sz="1100" b="0" i="0" kern="1200" dirty="0">
                          <a:solidFill>
                            <a:schemeClr val="tx1"/>
                          </a:solidFill>
                          <a:latin typeface="Source Sans Pro" panose="020B0503030403020204" pitchFamily="34" charset="0"/>
                          <a:ea typeface="Source Sans Pro" panose="020B0503030403020204" pitchFamily="34" charset="0"/>
                          <a:cs typeface="+mn-cs"/>
                        </a:rPr>
                        <a:t>What data is required</a:t>
                      </a:r>
                      <a:r>
                        <a:rPr lang="en-NZ" sz="1100" b="0" i="0" kern="1200" dirty="0">
                          <a:solidFill>
                            <a:srgbClr val="4B919F"/>
                          </a:solidFill>
                          <a:latin typeface="Source Sans Pro" panose="020B0503030403020204" pitchFamily="34" charset="0"/>
                          <a:ea typeface="Source Sans Pro" panose="020B0503030403020204" pitchFamily="34" charset="0"/>
                          <a:cs typeface="+mn-cs"/>
                        </a:rPr>
                        <a:t> (What is needed)</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NZ" sz="1100" b="0" kern="1200" dirty="0">
                          <a:solidFill>
                            <a:schemeClr val="tx1"/>
                          </a:solidFill>
                          <a:latin typeface="Source Sans Pro" panose="020B0503030403020204" pitchFamily="34" charset="0"/>
                          <a:ea typeface="Source Sans Pro" panose="020B0503030403020204" pitchFamily="34" charset="0"/>
                          <a:cs typeface="+mn-cs"/>
                        </a:rPr>
                        <a:t>Data about enrolment, delivery and completion of the course. This includes information about the people who enrol and about CCSS activities. Details are outlined in the 'Quarterly reporting requirements'.</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NZ" sz="1100" b="0" kern="1200" dirty="0">
                          <a:solidFill>
                            <a:schemeClr val="tx1"/>
                          </a:solidFill>
                          <a:latin typeface="Source Sans Pro" panose="020B0503030403020204" pitchFamily="34" charset="0"/>
                          <a:ea typeface="Source Sans Pro" panose="020B0503030403020204" pitchFamily="34" charset="0"/>
                          <a:cs typeface="+mn-cs"/>
                        </a:rPr>
                        <a:t>All information provided to Government Agency A should be anonymous — please do not provide any information that could identify people.</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814164630"/>
                  </a:ext>
                </a:extLst>
              </a:tr>
            </a:tbl>
          </a:graphicData>
        </a:graphic>
      </p:graphicFrame>
      <p:pic>
        <p:nvPicPr>
          <p:cNvPr id="14" name="Graphic 13">
            <a:extLst>
              <a:ext uri="{FF2B5EF4-FFF2-40B4-BE49-F238E27FC236}">
                <a16:creationId xmlns:a16="http://schemas.microsoft.com/office/drawing/2014/main" id="{8AB478C5-9A96-4584-BF25-E939468E0A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84" y="33453"/>
            <a:ext cx="641661" cy="641661"/>
          </a:xfrm>
          <a:prstGeom prst="rect">
            <a:avLst/>
          </a:prstGeom>
        </p:spPr>
      </p:pic>
      <p:sp>
        <p:nvSpPr>
          <p:cNvPr id="18" name="TextBox 17">
            <a:extLst>
              <a:ext uri="{FF2B5EF4-FFF2-40B4-BE49-F238E27FC236}">
                <a16:creationId xmlns:a16="http://schemas.microsoft.com/office/drawing/2014/main" id="{8A56493C-97EF-4D06-A722-DFE5AC7B8213}"/>
              </a:ext>
            </a:extLst>
          </p:cNvPr>
          <p:cNvSpPr txBox="1"/>
          <p:nvPr/>
        </p:nvSpPr>
        <p:spPr>
          <a:xfrm>
            <a:off x="5982330" y="9627870"/>
            <a:ext cx="843550" cy="230832"/>
          </a:xfrm>
          <a:prstGeom prst="rect">
            <a:avLst/>
          </a:prstGeom>
          <a:noFill/>
        </p:spPr>
        <p:txBody>
          <a:bodyPr wrap="square" rtlCol="0">
            <a:spAutoFit/>
          </a:bodyPr>
          <a:lstStyle/>
          <a:p>
            <a:pPr algn="r"/>
            <a:r>
              <a:rPr lang="en-NZ" sz="900" b="1" dirty="0"/>
              <a:t>Page 2 of 4</a:t>
            </a:r>
          </a:p>
        </p:txBody>
      </p:sp>
      <p:sp>
        <p:nvSpPr>
          <p:cNvPr id="24" name="TextBox 23">
            <a:extLst>
              <a:ext uri="{FF2B5EF4-FFF2-40B4-BE49-F238E27FC236}">
                <a16:creationId xmlns:a16="http://schemas.microsoft.com/office/drawing/2014/main" id="{DC3FDE65-56EC-4091-BE0C-48F6F655B5E8}"/>
              </a:ext>
            </a:extLst>
          </p:cNvPr>
          <p:cNvSpPr txBox="1"/>
          <p:nvPr/>
        </p:nvSpPr>
        <p:spPr>
          <a:xfrm>
            <a:off x="4271375" y="9271276"/>
            <a:ext cx="2505613" cy="230832"/>
          </a:xfrm>
          <a:prstGeom prst="rect">
            <a:avLst/>
          </a:prstGeom>
          <a:noFill/>
        </p:spPr>
        <p:txBody>
          <a:bodyPr wrap="square" rtlCol="0">
            <a:spAutoFit/>
          </a:bodyPr>
          <a:lstStyle/>
          <a:p>
            <a:pPr algn="r"/>
            <a:r>
              <a:rPr lang="en-NZ" sz="900" b="1" dirty="0"/>
              <a:t>Example 2 continues on the next page …</a:t>
            </a:r>
          </a:p>
        </p:txBody>
      </p:sp>
      <p:pic>
        <p:nvPicPr>
          <p:cNvPr id="25" name="Picture 24">
            <a:extLst>
              <a:ext uri="{FF2B5EF4-FFF2-40B4-BE49-F238E27FC236}">
                <a16:creationId xmlns:a16="http://schemas.microsoft.com/office/drawing/2014/main" id="{4F7447D5-D83D-4195-99AE-C0A791AAA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26" name="Picture 25">
            <a:extLst>
              <a:ext uri="{FF2B5EF4-FFF2-40B4-BE49-F238E27FC236}">
                <a16:creationId xmlns:a16="http://schemas.microsoft.com/office/drawing/2014/main" id="{5519A39C-960D-46F6-8880-BA32A108E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
        <p:nvSpPr>
          <p:cNvPr id="27" name="TextBox 26">
            <a:extLst>
              <a:ext uri="{FF2B5EF4-FFF2-40B4-BE49-F238E27FC236}">
                <a16:creationId xmlns:a16="http://schemas.microsoft.com/office/drawing/2014/main" id="{261903E3-B68B-4A94-A8B0-2006120D034C}"/>
              </a:ext>
              <a:ext uri="{C183D7F6-B498-43B3-948B-1728B52AA6E4}">
                <adec:decorative xmlns:adec="http://schemas.microsoft.com/office/drawing/2017/decorative" val="0"/>
              </a:ext>
            </a:extLst>
          </p:cNvPr>
          <p:cNvSpPr txBox="1"/>
          <p:nvPr/>
        </p:nvSpPr>
        <p:spPr>
          <a:xfrm>
            <a:off x="-10652" y="9632267"/>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spTree>
    <p:extLst>
      <p:ext uri="{BB962C8B-B14F-4D97-AF65-F5344CB8AC3E}">
        <p14:creationId xmlns:p14="http://schemas.microsoft.com/office/powerpoint/2010/main" val="347325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8C7B0-4F43-4C19-99C5-43D2CD28367A}"/>
              </a:ext>
            </a:extLst>
          </p:cNvPr>
          <p:cNvSpPr txBox="1"/>
          <p:nvPr/>
        </p:nvSpPr>
        <p:spPr>
          <a:xfrm>
            <a:off x="712415" y="200489"/>
            <a:ext cx="3246062"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Purpose statement examples</a:t>
            </a:r>
          </a:p>
        </p:txBody>
      </p:sp>
      <p:cxnSp>
        <p:nvCxnSpPr>
          <p:cNvPr id="12" name="Straight Connector 11">
            <a:extLst>
              <a:ext uri="{FF2B5EF4-FFF2-40B4-BE49-F238E27FC236}">
                <a16:creationId xmlns:a16="http://schemas.microsoft.com/office/drawing/2014/main" id="{A1A4C181-F66D-4F9E-BE77-47FD68D60C44}"/>
              </a:ext>
            </a:extLst>
          </p:cNvPr>
          <p:cNvCxnSpPr>
            <a:cxnSpLocks/>
          </p:cNvCxnSpPr>
          <p:nvPr/>
        </p:nvCxnSpPr>
        <p:spPr>
          <a:xfrm>
            <a:off x="712415" y="719722"/>
            <a:ext cx="5965498" cy="0"/>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DDDCEFC0-D00A-4333-A8D8-8A661487B11E}"/>
              </a:ext>
            </a:extLst>
          </p:cNvPr>
          <p:cNvGraphicFramePr>
            <a:graphicFrameLocks noGrp="1"/>
          </p:cNvGraphicFramePr>
          <p:nvPr>
            <p:extLst>
              <p:ext uri="{D42A27DB-BD31-4B8C-83A1-F6EECF244321}">
                <p14:modId xmlns:p14="http://schemas.microsoft.com/office/powerpoint/2010/main" val="1515926429"/>
              </p:ext>
            </p:extLst>
          </p:nvPr>
        </p:nvGraphicFramePr>
        <p:xfrm>
          <a:off x="46847" y="912863"/>
          <a:ext cx="6756404" cy="8366760"/>
        </p:xfrm>
        <a:graphic>
          <a:graphicData uri="http://schemas.openxmlformats.org/drawingml/2006/table">
            <a:tbl>
              <a:tblPr firstRow="1" bandRow="1">
                <a:tableStyleId>{073A0DAA-6AF3-43AB-8588-CEC1D06C72B9}</a:tableStyleId>
              </a:tblPr>
              <a:tblGrid>
                <a:gridCol w="1105548">
                  <a:extLst>
                    <a:ext uri="{9D8B030D-6E8A-4147-A177-3AD203B41FA5}">
                      <a16:colId xmlns:a16="http://schemas.microsoft.com/office/drawing/2014/main" val="179965892"/>
                    </a:ext>
                  </a:extLst>
                </a:gridCol>
                <a:gridCol w="5650856">
                  <a:extLst>
                    <a:ext uri="{9D8B030D-6E8A-4147-A177-3AD203B41FA5}">
                      <a16:colId xmlns:a16="http://schemas.microsoft.com/office/drawing/2014/main" val="2611600088"/>
                    </a:ext>
                  </a:extLst>
                </a:gridCol>
              </a:tblGrid>
              <a:tr h="370840">
                <a:tc>
                  <a:txBody>
                    <a:bodyPr/>
                    <a:lstStyle/>
                    <a:p>
                      <a:r>
                        <a:rPr lang="en-NZ" sz="1100" b="0" i="0" kern="1200" dirty="0">
                          <a:solidFill>
                            <a:schemeClr val="tx1"/>
                          </a:solidFill>
                          <a:latin typeface="Source Sans Pro" panose="020B0503030403020204" pitchFamily="34" charset="0"/>
                          <a:ea typeface="Source Sans Pro" panose="020B0503030403020204" pitchFamily="34" charset="0"/>
                          <a:cs typeface="+mn-cs"/>
                        </a:rPr>
                        <a:t>Participants’ choices </a:t>
                      </a:r>
                    </a:p>
                    <a:p>
                      <a:r>
                        <a:rPr lang="en-NZ" sz="1100" b="0" i="0" kern="1200" dirty="0">
                          <a:solidFill>
                            <a:srgbClr val="4B919F"/>
                          </a:solidFill>
                          <a:latin typeface="Source Sans Pro" panose="020B0503030403020204" pitchFamily="34" charset="0"/>
                          <a:ea typeface="Source Sans Pro" panose="020B0503030403020204" pitchFamily="34" charset="0"/>
                          <a:cs typeface="+mn-cs"/>
                        </a:rPr>
                        <a:t>(Choices) </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NZ" sz="1100" b="0" kern="1200" dirty="0">
                          <a:solidFill>
                            <a:schemeClr val="tx1"/>
                          </a:solidFill>
                          <a:latin typeface="Source Sans Pro" panose="020B0503030403020204" pitchFamily="34" charset="0"/>
                          <a:ea typeface="Source Sans Pro" panose="020B0503030403020204" pitchFamily="34" charset="0"/>
                          <a:cs typeface="+mn-cs"/>
                        </a:rPr>
                        <a:t>Participants should be told what information about them is provided that relates to the quarterly reporting requirements. However, it is not a choice.</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NZ" sz="1100" b="0" kern="1200" dirty="0">
                          <a:solidFill>
                            <a:schemeClr val="tx1"/>
                          </a:solidFill>
                          <a:latin typeface="Source Sans Pro" panose="020B0503030403020204" pitchFamily="34" charset="0"/>
                          <a:ea typeface="Source Sans Pro" panose="020B0503030403020204" pitchFamily="34" charset="0"/>
                          <a:cs typeface="+mn-cs"/>
                        </a:rPr>
                        <a:t>As well as the data, CCSS is encouraged to provide short case examples or stories about the delivery of the programme, what participants think of it, how it has helped them, and so on. This should be anonymous. However, participants should be asked for their permission, encouraged to be involved in creating the case studies and given an understanding of how doing so may help people in similar circumstances.</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3640613858"/>
                  </a:ext>
                </a:extLst>
              </a:tr>
              <a:tr h="370840">
                <a:tc>
                  <a:txBody>
                    <a:bodyPr/>
                    <a:lstStyle/>
                    <a:p>
                      <a:pPr marL="0" algn="l" defTabSz="685800" rtl="0" eaLnBrk="1" latinLnBrk="0" hangingPunct="1"/>
                      <a:r>
                        <a:rPr lang="en-NZ" sz="1100" b="0" i="0" kern="1200" dirty="0">
                          <a:solidFill>
                            <a:schemeClr val="tx1"/>
                          </a:solidFill>
                          <a:latin typeface="Source Sans Pro" panose="020B0503030403020204" pitchFamily="34" charset="0"/>
                          <a:ea typeface="Source Sans Pro" panose="020B0503030403020204" pitchFamily="34" charset="0"/>
                          <a:cs typeface="+mn-cs"/>
                        </a:rPr>
                        <a:t>Possible additional data or information sharing </a:t>
                      </a:r>
                    </a:p>
                    <a:p>
                      <a:pPr marL="0" algn="l" defTabSz="685800" rtl="0" eaLnBrk="1" latinLnBrk="0" hangingPunct="1"/>
                      <a:r>
                        <a:rPr lang="en-NZ" sz="1100" b="0" i="0" kern="1200" dirty="0">
                          <a:solidFill>
                            <a:srgbClr val="4B919F"/>
                          </a:solidFill>
                          <a:latin typeface="Source Sans Pro" panose="020B0503030403020204" pitchFamily="34" charset="0"/>
                          <a:ea typeface="Source Sans Pro" panose="020B0503030403020204" pitchFamily="34" charset="0"/>
                          <a:cs typeface="+mn-cs"/>
                        </a:rPr>
                        <a:t>(What is needed)</a:t>
                      </a:r>
                      <a:endParaRPr lang="en-NZ" sz="1100" b="0" i="0" kern="1200" dirty="0">
                        <a:solidFill>
                          <a:schemeClr val="tx1"/>
                        </a:solidFill>
                        <a:latin typeface="Source Sans Pro" panose="020B0503030403020204" pitchFamily="34" charset="0"/>
                        <a:ea typeface="Source Sans Pro" panose="020B0503030403020204" pitchFamily="34" charset="0"/>
                        <a:cs typeface="+mn-cs"/>
                      </a:endParaRP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pPr marL="0" algn="l" defTabSz="685800" rtl="0" eaLnBrk="1" latinLnBrk="0" hangingPunct="1">
                        <a:spcBef>
                          <a:spcPts val="200"/>
                        </a:spcBef>
                        <a:spcAft>
                          <a:spcPts val="200"/>
                        </a:spcAft>
                      </a:pPr>
                      <a:r>
                        <a:rPr lang="en-NZ" sz="1100" b="0" kern="1200" dirty="0">
                          <a:solidFill>
                            <a:schemeClr val="tx1"/>
                          </a:solidFill>
                          <a:latin typeface="Source Sans Pro" panose="020B0503030403020204" pitchFamily="34" charset="0"/>
                          <a:ea typeface="Source Sans Pro" panose="020B0503030403020204" pitchFamily="34" charset="0"/>
                          <a:cs typeface="+mn-cs"/>
                        </a:rPr>
                        <a:t>Government Agency A may develop a proposal for analysis, research or evaluation of the programme that needs more information than is outlined in the quarterly reporting requirements.</a:t>
                      </a:r>
                    </a:p>
                    <a:p>
                      <a:pPr marL="0" algn="l" defTabSz="685800" rtl="0" eaLnBrk="1" latinLnBrk="0" hangingPunct="1">
                        <a:spcBef>
                          <a:spcPts val="200"/>
                        </a:spcBef>
                        <a:spcAft>
                          <a:spcPts val="200"/>
                        </a:spcAft>
                      </a:pPr>
                      <a:r>
                        <a:rPr lang="en-NZ" sz="1100" b="0" kern="1200" dirty="0">
                          <a:solidFill>
                            <a:schemeClr val="tx1"/>
                          </a:solidFill>
                          <a:latin typeface="Source Sans Pro" panose="020B0503030403020204" pitchFamily="34" charset="0"/>
                          <a:ea typeface="Source Sans Pro" panose="020B0503030403020204" pitchFamily="34" charset="0"/>
                          <a:cs typeface="+mn-cs"/>
                        </a:rPr>
                        <a:t>If that happens, CCSS will be involved in deciding what information is needed, how to collect it, who from and what choices participants will have about that.</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2246473664"/>
                  </a:ext>
                </a:extLst>
              </a:tr>
              <a:tr h="370840">
                <a:tc>
                  <a:txBody>
                    <a:bodyPr/>
                    <a:lstStyle/>
                    <a:p>
                      <a:r>
                        <a:rPr lang="en-NZ" sz="1100" b="0" i="0" kern="1200" dirty="0">
                          <a:solidFill>
                            <a:schemeClr val="tx1"/>
                          </a:solidFill>
                          <a:latin typeface="Source Sans Pro" panose="020B0503030403020204" pitchFamily="34" charset="0"/>
                          <a:ea typeface="Source Sans Pro" panose="020B0503030403020204" pitchFamily="34" charset="0"/>
                          <a:cs typeface="+mn-cs"/>
                        </a:rPr>
                        <a:t>Quarterly reporting requirements </a:t>
                      </a:r>
                    </a:p>
                    <a:p>
                      <a:r>
                        <a:rPr lang="en-NZ" sz="1100" b="0" i="0" kern="1200" dirty="0">
                          <a:solidFill>
                            <a:srgbClr val="4B919F"/>
                          </a:solidFill>
                          <a:latin typeface="Source Sans Pro" panose="020B0503030403020204" pitchFamily="34" charset="0"/>
                          <a:ea typeface="Source Sans Pro" panose="020B0503030403020204" pitchFamily="34" charset="0"/>
                          <a:cs typeface="+mn-cs"/>
                        </a:rPr>
                        <a:t>(What is needed)</a:t>
                      </a:r>
                      <a:endParaRPr lang="en-NZ" sz="1100" i="0" kern="1200" dirty="0">
                        <a:solidFill>
                          <a:schemeClr val="tx1"/>
                        </a:solidFill>
                        <a:latin typeface="Source Sans Pro" panose="020B0503030403020204" pitchFamily="34" charset="0"/>
                        <a:ea typeface="Source Sans Pro" panose="020B0503030403020204" pitchFamily="34" charset="0"/>
                        <a:cs typeface="+mn-cs"/>
                      </a:endParaRP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tc>
                  <a:txBody>
                    <a:bodyPr/>
                    <a:lstStyle/>
                    <a:p>
                      <a:pPr marL="0" indent="0">
                        <a:spcBef>
                          <a:spcPts val="200"/>
                        </a:spcBef>
                        <a:spcAft>
                          <a:spcPts val="200"/>
                        </a:spcAft>
                        <a:buFont typeface="Arial" panose="020B0604020202020204" pitchFamily="34" charset="0"/>
                        <a:buNone/>
                      </a:pPr>
                      <a:r>
                        <a:rPr lang="en-NZ" sz="1100" b="0" i="0" dirty="0">
                          <a:solidFill>
                            <a:schemeClr val="tx1"/>
                          </a:solidFill>
                          <a:latin typeface="Source Sans Pro" panose="020B0503030403020204" pitchFamily="34" charset="0"/>
                          <a:ea typeface="Source Sans Pro" panose="020B0503030403020204" pitchFamily="34" charset="0"/>
                        </a:rPr>
                        <a:t>Course enrolment data required:</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new adult participants in the adults programme</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children or young people cared for by new adult participants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new children / young people enrolled in the children's programme</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referral sources for new participants and number of referrals per source</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reasons for referral</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gender of participants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relationship status of adult participants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custody / care arrangements of adult / child or young person.</a:t>
                      </a:r>
                      <a:endParaRPr lang="en-NZ" sz="1100" b="0" i="1" dirty="0">
                        <a:solidFill>
                          <a:schemeClr val="tx1"/>
                        </a:solidFill>
                        <a:latin typeface="Source Sans Pro" panose="020B0503030403020204" pitchFamily="34" charset="0"/>
                        <a:ea typeface="Source Sans Pro" panose="020B0503030403020204" pitchFamily="34" charset="0"/>
                      </a:endParaRPr>
                    </a:p>
                    <a:p>
                      <a:pPr marL="0" indent="0">
                        <a:spcBef>
                          <a:spcPts val="200"/>
                        </a:spcBef>
                        <a:spcAft>
                          <a:spcPts val="200"/>
                        </a:spcAft>
                        <a:buFont typeface="Arial" panose="020B0604020202020204" pitchFamily="34" charset="0"/>
                        <a:buNone/>
                      </a:pPr>
                      <a:r>
                        <a:rPr lang="en-NZ" sz="1100" b="0" i="0" dirty="0">
                          <a:solidFill>
                            <a:schemeClr val="tx1"/>
                          </a:solidFill>
                          <a:latin typeface="Source Sans Pro" panose="020B0503030403020204" pitchFamily="34" charset="0"/>
                          <a:ea typeface="Source Sans Pro" panose="020B0503030403020204" pitchFamily="34" charset="0"/>
                        </a:rPr>
                        <a:t>Course delivery data required:</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adult group sessions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adult one-to-one sessions </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child or young person group sessions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home visit sessions </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referrals made to Oranga Tamariki (count each referral even if they involve the same child or young person)</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children referrals to Oranga Tamariki (count each child once if referred multiple times)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referrals made to other social agencies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referrals made to health services</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referrals made to education services.</a:t>
                      </a:r>
                    </a:p>
                    <a:p>
                      <a:pPr marL="0" indent="0">
                        <a:spcBef>
                          <a:spcPts val="200"/>
                        </a:spcBef>
                        <a:spcAft>
                          <a:spcPts val="200"/>
                        </a:spcAft>
                        <a:buFont typeface="Arial" panose="020B0604020202020204" pitchFamily="34" charset="0"/>
                        <a:buNone/>
                      </a:pPr>
                      <a:r>
                        <a:rPr lang="en-NZ" sz="1100" b="0" i="0" dirty="0">
                          <a:solidFill>
                            <a:schemeClr val="tx1"/>
                          </a:solidFill>
                          <a:latin typeface="Source Sans Pro" panose="020B0503030403020204" pitchFamily="34" charset="0"/>
                          <a:ea typeface="Source Sans Pro" panose="020B0503030403020204" pitchFamily="34" charset="0"/>
                        </a:rPr>
                        <a:t>Course completion data required:</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adults, children and young people who completed the programme</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adults, children and young people who left before completion</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adults, child or young people who reported they achieved their self-chosen goals either fully, partly or not at all</a:t>
                      </a:r>
                    </a:p>
                    <a:p>
                      <a:pPr marL="171450" indent="-171450">
                        <a:spcBef>
                          <a:spcPts val="200"/>
                        </a:spcBef>
                        <a:spcAft>
                          <a:spcPts val="200"/>
                        </a:spcAft>
                        <a:buFont typeface="Arial" panose="020B0604020202020204" pitchFamily="34" charset="0"/>
                        <a:buChar char="•"/>
                      </a:pPr>
                      <a:r>
                        <a:rPr lang="en-NZ" sz="1100" b="0" i="0" dirty="0">
                          <a:solidFill>
                            <a:schemeClr val="tx1"/>
                          </a:solidFill>
                          <a:latin typeface="Source Sans Pro" panose="020B0503030403020204" pitchFamily="34" charset="0"/>
                          <a:ea typeface="Source Sans Pro" panose="020B0503030403020204" pitchFamily="34" charset="0"/>
                        </a:rPr>
                        <a:t>number of adults, children or young people who achieved the facilitator-assessed learnings fully, partly or not at all.</a:t>
                      </a:r>
                    </a:p>
                  </a:txBody>
                  <a:tcPr>
                    <a:lnL w="12700" cap="flat" cmpd="sng" algn="ctr">
                      <a:solidFill>
                        <a:srgbClr val="4B919F"/>
                      </a:solidFill>
                      <a:prstDash val="sysDot"/>
                      <a:round/>
                      <a:headEnd type="none" w="med" len="med"/>
                      <a:tailEnd type="none" w="med" len="med"/>
                    </a:lnL>
                    <a:lnR w="12700" cap="flat" cmpd="sng" algn="ctr">
                      <a:solidFill>
                        <a:srgbClr val="4B919F"/>
                      </a:solidFill>
                      <a:prstDash val="sysDot"/>
                      <a:round/>
                      <a:headEnd type="none" w="med" len="med"/>
                      <a:tailEnd type="none" w="med" len="med"/>
                    </a:lnR>
                    <a:lnT w="12700" cap="flat" cmpd="sng" algn="ctr">
                      <a:solidFill>
                        <a:srgbClr val="4B919F"/>
                      </a:solidFill>
                      <a:prstDash val="sysDot"/>
                      <a:round/>
                      <a:headEnd type="none" w="med" len="med"/>
                      <a:tailEnd type="none" w="med" len="med"/>
                    </a:lnT>
                    <a:lnB w="12700" cap="flat" cmpd="sng" algn="ctr">
                      <a:solidFill>
                        <a:srgbClr val="4B919F"/>
                      </a:solidFill>
                      <a:prstDash val="sysDot"/>
                      <a:round/>
                      <a:headEnd type="none" w="med" len="med"/>
                      <a:tailEnd type="none" w="med" len="med"/>
                    </a:lnB>
                    <a:noFill/>
                  </a:tcPr>
                </a:tc>
                <a:extLst>
                  <a:ext uri="{0D108BD9-81ED-4DB2-BD59-A6C34878D82A}">
                    <a16:rowId xmlns:a16="http://schemas.microsoft.com/office/drawing/2014/main" val="3539012073"/>
                  </a:ext>
                </a:extLst>
              </a:tr>
            </a:tbl>
          </a:graphicData>
        </a:graphic>
      </p:graphicFrame>
      <p:pic>
        <p:nvPicPr>
          <p:cNvPr id="14" name="Graphic 13">
            <a:extLst>
              <a:ext uri="{FF2B5EF4-FFF2-40B4-BE49-F238E27FC236}">
                <a16:creationId xmlns:a16="http://schemas.microsoft.com/office/drawing/2014/main" id="{9B0289B9-8994-4C3C-A711-70776501A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84" y="33453"/>
            <a:ext cx="641661" cy="641661"/>
          </a:xfrm>
          <a:prstGeom prst="rect">
            <a:avLst/>
          </a:prstGeom>
        </p:spPr>
      </p:pic>
      <p:sp>
        <p:nvSpPr>
          <p:cNvPr id="17" name="TextBox 16">
            <a:extLst>
              <a:ext uri="{FF2B5EF4-FFF2-40B4-BE49-F238E27FC236}">
                <a16:creationId xmlns:a16="http://schemas.microsoft.com/office/drawing/2014/main" id="{836222E5-6E23-4D9A-9235-CC6CB0EF56F8}"/>
              </a:ext>
            </a:extLst>
          </p:cNvPr>
          <p:cNvSpPr txBox="1"/>
          <p:nvPr/>
        </p:nvSpPr>
        <p:spPr>
          <a:xfrm>
            <a:off x="5982330" y="9619987"/>
            <a:ext cx="843550" cy="230832"/>
          </a:xfrm>
          <a:prstGeom prst="rect">
            <a:avLst/>
          </a:prstGeom>
          <a:noFill/>
        </p:spPr>
        <p:txBody>
          <a:bodyPr wrap="square" rtlCol="0">
            <a:spAutoFit/>
          </a:bodyPr>
          <a:lstStyle/>
          <a:p>
            <a:pPr algn="r"/>
            <a:r>
              <a:rPr lang="en-NZ" sz="900" b="1" dirty="0"/>
              <a:t>Page 3 of 4</a:t>
            </a:r>
          </a:p>
        </p:txBody>
      </p:sp>
      <p:pic>
        <p:nvPicPr>
          <p:cNvPr id="24" name="Picture 23">
            <a:extLst>
              <a:ext uri="{FF2B5EF4-FFF2-40B4-BE49-F238E27FC236}">
                <a16:creationId xmlns:a16="http://schemas.microsoft.com/office/drawing/2014/main" id="{C775CDB7-D7EA-4032-9F36-7C4AD7237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25" name="Picture 24">
            <a:extLst>
              <a:ext uri="{FF2B5EF4-FFF2-40B4-BE49-F238E27FC236}">
                <a16:creationId xmlns:a16="http://schemas.microsoft.com/office/drawing/2014/main" id="{76014B38-DAC1-4789-BDBF-FECBD6A05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
        <p:nvSpPr>
          <p:cNvPr id="26" name="TextBox 25">
            <a:extLst>
              <a:ext uri="{FF2B5EF4-FFF2-40B4-BE49-F238E27FC236}">
                <a16:creationId xmlns:a16="http://schemas.microsoft.com/office/drawing/2014/main" id="{8504461B-93FA-449D-B4CC-E47F060D56B2}"/>
              </a:ext>
              <a:ext uri="{C183D7F6-B498-43B3-948B-1728B52AA6E4}">
                <adec:decorative xmlns:adec="http://schemas.microsoft.com/office/drawing/2017/decorative" val="0"/>
              </a:ext>
            </a:extLst>
          </p:cNvPr>
          <p:cNvSpPr txBox="1"/>
          <p:nvPr/>
        </p:nvSpPr>
        <p:spPr>
          <a:xfrm>
            <a:off x="-10652" y="9624384"/>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spTree>
    <p:extLst>
      <p:ext uri="{BB962C8B-B14F-4D97-AF65-F5344CB8AC3E}">
        <p14:creationId xmlns:p14="http://schemas.microsoft.com/office/powerpoint/2010/main" val="326703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8C7B0-4F43-4C19-99C5-43D2CD28367A}"/>
              </a:ext>
            </a:extLst>
          </p:cNvPr>
          <p:cNvSpPr txBox="1"/>
          <p:nvPr/>
        </p:nvSpPr>
        <p:spPr>
          <a:xfrm>
            <a:off x="712415" y="168405"/>
            <a:ext cx="3246062"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Purpose statement examples</a:t>
            </a:r>
          </a:p>
        </p:txBody>
      </p:sp>
      <p:cxnSp>
        <p:nvCxnSpPr>
          <p:cNvPr id="12" name="Straight Connector 11">
            <a:extLst>
              <a:ext uri="{FF2B5EF4-FFF2-40B4-BE49-F238E27FC236}">
                <a16:creationId xmlns:a16="http://schemas.microsoft.com/office/drawing/2014/main" id="{A1A4C181-F66D-4F9E-BE77-47FD68D60C44}"/>
              </a:ext>
            </a:extLst>
          </p:cNvPr>
          <p:cNvCxnSpPr>
            <a:cxnSpLocks/>
          </p:cNvCxnSpPr>
          <p:nvPr/>
        </p:nvCxnSpPr>
        <p:spPr>
          <a:xfrm>
            <a:off x="712415" y="719722"/>
            <a:ext cx="5965498" cy="0"/>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96BD74-87E5-4C7B-A07D-64A0F974F0C7}"/>
              </a:ext>
            </a:extLst>
          </p:cNvPr>
          <p:cNvSpPr txBox="1"/>
          <p:nvPr/>
        </p:nvSpPr>
        <p:spPr>
          <a:xfrm>
            <a:off x="0" y="772534"/>
            <a:ext cx="6837416" cy="600164"/>
          </a:xfrm>
          <a:prstGeom prst="rect">
            <a:avLst/>
          </a:prstGeom>
          <a:noFill/>
        </p:spPr>
        <p:txBody>
          <a:bodyPr wrap="square" numCol="1" rtlCol="0">
            <a:spAutoFit/>
          </a:bodyPr>
          <a:lstStyle/>
          <a:p>
            <a:pPr defTabSz="344371">
              <a:tabLst>
                <a:tab pos="2398869" algn="l"/>
              </a:tabLst>
            </a:pPr>
            <a:r>
              <a:rPr lang="en-NZ" sz="1100" b="1" dirty="0">
                <a:solidFill>
                  <a:srgbClr val="4B919F"/>
                </a:solidFill>
                <a:latin typeface="Source Sans Pro" panose="020B0503030403020204" pitchFamily="34" charset="0"/>
                <a:ea typeface="Source Sans Pro" panose="020B0503030403020204" pitchFamily="34" charset="0"/>
              </a:rPr>
              <a:t>Example 3: </a:t>
            </a:r>
            <a:r>
              <a:rPr lang="en-NZ" sz="1100" dirty="0">
                <a:latin typeface="Source Sans Pro" panose="020B0503030403020204" pitchFamily="34" charset="0"/>
                <a:ea typeface="Source Sans Pro" panose="020B0503030403020204" pitchFamily="34" charset="0"/>
              </a:rPr>
              <a:t>This purpose statement is about the use of data and information for delivery support for women who experienced family harm. It is written with the service user as the audience. The words in </a:t>
            </a:r>
            <a:r>
              <a:rPr lang="en-NZ" sz="1100" dirty="0">
                <a:solidFill>
                  <a:srgbClr val="4B919F"/>
                </a:solidFill>
                <a:latin typeface="Source Sans Pro" panose="020B0503030403020204" pitchFamily="34" charset="0"/>
                <a:ea typeface="Source Sans Pro" panose="020B0503030403020204" pitchFamily="34" charset="0"/>
              </a:rPr>
              <a:t>blue</a:t>
            </a:r>
            <a:r>
              <a:rPr lang="en-NZ" sz="1100" i="1" dirty="0">
                <a:latin typeface="Source Sans Pro" panose="020B0503030403020204" pitchFamily="34" charset="0"/>
                <a:ea typeface="Source Sans Pro" panose="020B0503030403020204" pitchFamily="34" charset="0"/>
              </a:rPr>
              <a:t> </a:t>
            </a:r>
            <a:r>
              <a:rPr lang="en-NZ" sz="1100" dirty="0">
                <a:latin typeface="Source Sans Pro" panose="020B0503030403020204" pitchFamily="34" charset="0"/>
                <a:ea typeface="Source Sans Pro" panose="020B0503030403020204" pitchFamily="34" charset="0"/>
              </a:rPr>
              <a:t>show where the different aspects of a purpose statement are covered. </a:t>
            </a:r>
            <a:endParaRPr lang="en-NZ" sz="1100" dirty="0">
              <a:solidFill>
                <a:srgbClr val="2A2A3E"/>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3BE312B3-11C8-4822-AC21-7E6E472278E2}"/>
              </a:ext>
            </a:extLst>
          </p:cNvPr>
          <p:cNvSpPr txBox="1"/>
          <p:nvPr/>
        </p:nvSpPr>
        <p:spPr>
          <a:xfrm>
            <a:off x="0" y="1609316"/>
            <a:ext cx="6837416" cy="8043228"/>
          </a:xfrm>
          <a:prstGeom prst="rect">
            <a:avLst/>
          </a:prstGeom>
          <a:noFill/>
          <a:ln>
            <a:solidFill>
              <a:srgbClr val="C9DEE2"/>
            </a:solidFill>
            <a:prstDash val="sysDash"/>
          </a:ln>
        </p:spPr>
        <p:txBody>
          <a:bodyPr wrap="square" rtlCol="0">
            <a:spAutoFit/>
          </a:bodyPr>
          <a:lstStyle/>
          <a:p>
            <a:pPr>
              <a:spcBef>
                <a:spcPts val="200"/>
              </a:spcBef>
              <a:spcAft>
                <a:spcPts val="200"/>
              </a:spcAft>
            </a:pPr>
            <a:r>
              <a:rPr lang="en-NZ" sz="1100" dirty="0">
                <a:latin typeface="Source Sans Pro" panose="020B0503030403020204" pitchFamily="34" charset="0"/>
              </a:rPr>
              <a:t>This is the information about you we record, why we record it and who sees it. </a:t>
            </a:r>
            <a:r>
              <a:rPr lang="en-NZ" sz="1100" dirty="0">
                <a:solidFill>
                  <a:srgbClr val="4B919F"/>
                </a:solidFill>
                <a:latin typeface="Source Sans Pro" panose="020B0503030403020204" pitchFamily="34" charset="0"/>
              </a:rPr>
              <a:t>(What is the purpose, Who will see it  and Choices) </a:t>
            </a:r>
          </a:p>
          <a:p>
            <a:pPr marL="285750"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Your name, phone number and address. This is so we can contact you. We can’t enrol you in our service if we do not have this information. </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Staff who manage appointments and the staff who run the programmes see this.</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A short description of your experiences of family harm, if you’ve had support from other organisations and the ways you take care of yourself. </a:t>
            </a:r>
          </a:p>
          <a:p>
            <a:pPr marL="285750"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This is so the people who work with you can understand enough to help you.</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You can choose how much to tell us — but the more we understand the better we can help you.</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Staff who run the programmes and the supervisor who looks after them see this information.</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A short note after every one-to-one session that says what you talked about and what we’ve agreed. </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You can choose how much to talk about in these sessions — but the more we know the better we can help you.</a:t>
            </a:r>
          </a:p>
          <a:p>
            <a:pPr marL="285750"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Staff who run the programmes and the supervisor who looks after them see this information.</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You can see what we write and can ask us to change it if you think it’s wrong.</a:t>
            </a:r>
          </a:p>
          <a:p>
            <a:pPr marL="7429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What is the purpose and what it is used for </a:t>
            </a:r>
          </a:p>
          <a:p>
            <a:pPr defTabSz="685800">
              <a:spcBef>
                <a:spcPts val="200"/>
              </a:spcBef>
              <a:spcAft>
                <a:spcPts val="200"/>
              </a:spcAft>
            </a:pPr>
            <a:r>
              <a:rPr lang="en-NZ" sz="1100" dirty="0">
                <a:latin typeface="Source Sans Pro" panose="020B0503030403020204" pitchFamily="34" charset="0"/>
              </a:rPr>
              <a:t>We use information about the people we work with like you, without your name or anything that identifies you, to help us understand: </a:t>
            </a:r>
            <a:r>
              <a:rPr lang="en-NZ" sz="1100" dirty="0">
                <a:solidFill>
                  <a:srgbClr val="4B919F"/>
                </a:solidFill>
                <a:latin typeface="Source Sans Pro" panose="020B0503030403020204" pitchFamily="34" charset="0"/>
              </a:rPr>
              <a:t>(What is the purpose and what it is used for) </a:t>
            </a:r>
          </a:p>
          <a:p>
            <a:pPr marL="2857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how our service is going, how many people it is helping or how it could help other people</a:t>
            </a:r>
          </a:p>
          <a:p>
            <a:pPr marL="2857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what training staff might need to do their job better</a:t>
            </a:r>
          </a:p>
          <a:p>
            <a:pPr marL="2857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what other money or resources we need or what other services or organisations we should work with so we can help people better. </a:t>
            </a:r>
          </a:p>
          <a:p>
            <a:pPr marL="0" lvl="1" defTabSz="685800">
              <a:spcBef>
                <a:spcPts val="200"/>
              </a:spcBef>
              <a:spcAft>
                <a:spcPts val="200"/>
              </a:spcAft>
            </a:pPr>
            <a:r>
              <a:rPr lang="en-NZ" sz="1100" dirty="0">
                <a:latin typeface="Source Sans Pro" panose="020B0503030403020204" pitchFamily="34" charset="0"/>
              </a:rPr>
              <a:t>We summarise information about people we work with, without names or anything that can show who they are, to tell other organisations: </a:t>
            </a:r>
            <a:r>
              <a:rPr lang="en-NZ" sz="1100" dirty="0">
                <a:solidFill>
                  <a:srgbClr val="4B919F"/>
                </a:solidFill>
                <a:latin typeface="Source Sans Pro" panose="020B0503030403020204" pitchFamily="34" charset="0"/>
              </a:rPr>
              <a:t>(What is the purpose and what is used) </a:t>
            </a:r>
          </a:p>
          <a:p>
            <a:pPr marL="2857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how many people have worked with us, if they found it helpful and how, why people come to us for help</a:t>
            </a:r>
          </a:p>
          <a:p>
            <a:pPr marL="285750" lvl="1" indent="-285750" defTabSz="685800">
              <a:spcBef>
                <a:spcPts val="200"/>
              </a:spcBef>
              <a:spcAft>
                <a:spcPts val="200"/>
              </a:spcAft>
              <a:buFont typeface="Arial" panose="020B0604020202020204" pitchFamily="34" charset="0"/>
              <a:buChar char="•"/>
            </a:pPr>
            <a:r>
              <a:rPr lang="en-NZ" sz="1100" dirty="0">
                <a:latin typeface="Source Sans Pro" panose="020B0503030403020204" pitchFamily="34" charset="0"/>
              </a:rPr>
              <a:t>the kind of support people in our community need and if they can get it.</a:t>
            </a:r>
          </a:p>
          <a:p>
            <a:pPr marL="0" lvl="1" defTabSz="685800">
              <a:spcBef>
                <a:spcPts val="200"/>
              </a:spcBef>
              <a:spcAft>
                <a:spcPts val="200"/>
              </a:spcAft>
            </a:pPr>
            <a:r>
              <a:rPr lang="en-NZ" sz="1100" dirty="0">
                <a:latin typeface="Source Sans Pro" panose="020B0503030403020204" pitchFamily="34" charset="0"/>
              </a:rPr>
              <a:t>This is because want to encourage government and other groups to do more and to support us with funding or resources. </a:t>
            </a:r>
          </a:p>
          <a:p>
            <a:pPr marL="0" lvl="1" defTabSz="685800">
              <a:spcBef>
                <a:spcPts val="200"/>
              </a:spcBef>
              <a:spcAft>
                <a:spcPts val="200"/>
              </a:spcAft>
            </a:pPr>
            <a:r>
              <a:rPr lang="en-NZ" sz="1100" dirty="0">
                <a:latin typeface="Source Sans Pro" panose="020B0503030403020204" pitchFamily="34" charset="0"/>
              </a:rPr>
              <a:t>Other organisations will never see copies of your notes and never know who you are. </a:t>
            </a:r>
            <a:r>
              <a:rPr lang="en-NZ" sz="1100" dirty="0">
                <a:solidFill>
                  <a:srgbClr val="4B919F"/>
                </a:solidFill>
                <a:latin typeface="Source Sans Pro" panose="020B0503030403020204" pitchFamily="34" charset="0"/>
              </a:rPr>
              <a:t>(Who sees it)</a:t>
            </a:r>
            <a:r>
              <a:rPr lang="en-NZ" sz="1100" dirty="0">
                <a:latin typeface="Source Sans Pro" panose="020B0503030403020204" pitchFamily="34" charset="0"/>
              </a:rPr>
              <a:t> If you do not agree we will only count you as a person who has accessed our services and provide no other information.</a:t>
            </a:r>
            <a:r>
              <a:rPr lang="en-NZ" sz="1100" dirty="0">
                <a:solidFill>
                  <a:srgbClr val="4B919F"/>
                </a:solidFill>
                <a:latin typeface="Source Sans Pro" panose="020B0503030403020204" pitchFamily="34" charset="0"/>
              </a:rPr>
              <a:t>(Choices) </a:t>
            </a:r>
          </a:p>
          <a:p>
            <a:pPr>
              <a:spcBef>
                <a:spcPts val="200"/>
              </a:spcBef>
              <a:spcAft>
                <a:spcPts val="200"/>
              </a:spcAft>
            </a:pPr>
            <a:r>
              <a:rPr lang="en-NZ" sz="1100" dirty="0">
                <a:latin typeface="Source Sans Pro" panose="020B0503030403020204" pitchFamily="34" charset="0"/>
              </a:rPr>
              <a:t>Your other choices about your information: </a:t>
            </a:r>
            <a:r>
              <a:rPr lang="en-NZ" sz="1100" dirty="0">
                <a:solidFill>
                  <a:srgbClr val="4B919F"/>
                </a:solidFill>
                <a:latin typeface="Source Sans Pro" panose="020B0503030403020204" pitchFamily="34" charset="0"/>
              </a:rPr>
              <a:t>(Choices) </a:t>
            </a:r>
          </a:p>
          <a:p>
            <a:pPr marL="171450" indent="-171450">
              <a:spcBef>
                <a:spcPts val="200"/>
              </a:spcBef>
              <a:spcAft>
                <a:spcPts val="200"/>
              </a:spcAft>
              <a:buFont typeface="Arial" panose="020B0604020202020204" pitchFamily="34" charset="0"/>
              <a:buChar char="•"/>
            </a:pPr>
            <a:r>
              <a:rPr lang="en-NZ" sz="1100" dirty="0">
                <a:latin typeface="Source Sans Pro" panose="020B0503030403020204" pitchFamily="34" charset="0"/>
              </a:rPr>
              <a:t>You can choose if we give another service any information that shows who you are. But if we think you or children you’re looking after will be hurt we might let the police or Oranga Tamariki know even if you do not want us to. This is because your safety and children’s safety is very important. Whenever we can, we will talk with you about this first. </a:t>
            </a:r>
          </a:p>
          <a:p>
            <a:pPr marL="171450" indent="-171450">
              <a:spcBef>
                <a:spcPts val="200"/>
              </a:spcBef>
              <a:spcAft>
                <a:spcPts val="200"/>
              </a:spcAft>
              <a:buFont typeface="Arial" panose="020B0604020202020204" pitchFamily="34" charset="0"/>
              <a:buChar char="•"/>
            </a:pPr>
            <a:r>
              <a:rPr lang="en-NZ" sz="1100" dirty="0">
                <a:latin typeface="Source Sans Pro" panose="020B0503030403020204" pitchFamily="34" charset="0"/>
              </a:rPr>
              <a:t>The law (the </a:t>
            </a:r>
            <a:r>
              <a:rPr lang="en-NZ" sz="1100">
                <a:latin typeface="Source Sans Pro" panose="020B0503030403020204" pitchFamily="34" charset="0"/>
              </a:rPr>
              <a:t>Privacy Act 2020) </a:t>
            </a:r>
            <a:r>
              <a:rPr lang="en-NZ" sz="1100" dirty="0">
                <a:latin typeface="Source Sans Pro" panose="020B0503030403020204" pitchFamily="34" charset="0"/>
              </a:rPr>
              <a:t>says that collecting and using your information in this way is okay. The Family Violence Information Sharing Guidelines also tell us about when or how we should share information about people with other organisations. </a:t>
            </a:r>
            <a:r>
              <a:rPr lang="en-NZ" sz="1100" dirty="0">
                <a:solidFill>
                  <a:srgbClr val="4B919F"/>
                </a:solidFill>
                <a:latin typeface="Source Sans Pro" panose="020B0503030403020204" pitchFamily="34" charset="0"/>
              </a:rPr>
              <a:t>(What laws allow this) </a:t>
            </a:r>
          </a:p>
        </p:txBody>
      </p:sp>
      <p:pic>
        <p:nvPicPr>
          <p:cNvPr id="15" name="Graphic 14">
            <a:extLst>
              <a:ext uri="{FF2B5EF4-FFF2-40B4-BE49-F238E27FC236}">
                <a16:creationId xmlns:a16="http://schemas.microsoft.com/office/drawing/2014/main" id="{92F1CAEB-FCAF-4F22-898A-D91D01C3A6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84" y="33453"/>
            <a:ext cx="641661" cy="641661"/>
          </a:xfrm>
          <a:prstGeom prst="rect">
            <a:avLst/>
          </a:prstGeom>
        </p:spPr>
      </p:pic>
      <p:sp>
        <p:nvSpPr>
          <p:cNvPr id="19" name="TextBox 18">
            <a:extLst>
              <a:ext uri="{FF2B5EF4-FFF2-40B4-BE49-F238E27FC236}">
                <a16:creationId xmlns:a16="http://schemas.microsoft.com/office/drawing/2014/main" id="{3F903A5C-021A-4753-AAA3-49178CE477B5}"/>
              </a:ext>
            </a:extLst>
          </p:cNvPr>
          <p:cNvSpPr txBox="1"/>
          <p:nvPr/>
        </p:nvSpPr>
        <p:spPr>
          <a:xfrm>
            <a:off x="5982330" y="9627870"/>
            <a:ext cx="843550" cy="230832"/>
          </a:xfrm>
          <a:prstGeom prst="rect">
            <a:avLst/>
          </a:prstGeom>
          <a:noFill/>
        </p:spPr>
        <p:txBody>
          <a:bodyPr wrap="square" rtlCol="0">
            <a:spAutoFit/>
          </a:bodyPr>
          <a:lstStyle/>
          <a:p>
            <a:pPr algn="r"/>
            <a:r>
              <a:rPr lang="en-NZ" sz="900" b="1" dirty="0"/>
              <a:t>Page 4 of 4</a:t>
            </a:r>
          </a:p>
        </p:txBody>
      </p:sp>
      <p:pic>
        <p:nvPicPr>
          <p:cNvPr id="25" name="Picture 24">
            <a:extLst>
              <a:ext uri="{FF2B5EF4-FFF2-40B4-BE49-F238E27FC236}">
                <a16:creationId xmlns:a16="http://schemas.microsoft.com/office/drawing/2014/main" id="{9BC2E6EA-51B4-45F5-BD62-9E09F7687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26" name="Picture 25">
            <a:extLst>
              <a:ext uri="{FF2B5EF4-FFF2-40B4-BE49-F238E27FC236}">
                <a16:creationId xmlns:a16="http://schemas.microsoft.com/office/drawing/2014/main" id="{69F26EF2-440A-4D8F-BD10-EC720CE1C4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
        <p:nvSpPr>
          <p:cNvPr id="27" name="TextBox 26">
            <a:extLst>
              <a:ext uri="{FF2B5EF4-FFF2-40B4-BE49-F238E27FC236}">
                <a16:creationId xmlns:a16="http://schemas.microsoft.com/office/drawing/2014/main" id="{1DBBD85B-43F6-47C8-9DC2-70C32A6E6A9B}"/>
              </a:ext>
              <a:ext uri="{C183D7F6-B498-43B3-948B-1728B52AA6E4}">
                <adec:decorative xmlns:adec="http://schemas.microsoft.com/office/drawing/2017/decorative" val="0"/>
              </a:ext>
            </a:extLst>
          </p:cNvPr>
          <p:cNvSpPr txBox="1"/>
          <p:nvPr/>
        </p:nvSpPr>
        <p:spPr>
          <a:xfrm>
            <a:off x="-10652" y="9632267"/>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spTree>
    <p:extLst>
      <p:ext uri="{BB962C8B-B14F-4D97-AF65-F5344CB8AC3E}">
        <p14:creationId xmlns:p14="http://schemas.microsoft.com/office/powerpoint/2010/main" val="2816298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EEJU23W3HNHT-1111130400-885</_dlc_DocId>
    <_dlc_DocIdUrl xmlns="32912b76-460a-4724-b42f-6e9d0ecab840">
      <Url>https://dia.cohesion.net.nz/Sites/AOG/GCPO/_layouts/15/DocIdRedir.aspx?ID=EEJU23W3HNHT-1111130400-885</Url>
      <Description>EEJU23W3HNHT-1111130400-885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615098-8315-4BF5-A5D8-D8026257530E}">
  <ds:schemaRefs>
    <ds:schemaRef ds:uri="http://purl.org/dc/terms/"/>
    <ds:schemaRef ds:uri="http://schemas.microsoft.com/sharepoint/v4"/>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2912b76-460a-4724-b42f-6e9d0ecab840"/>
    <ds:schemaRef ds:uri="01be4277-2979-4a68-876d-b92b25fceece"/>
    <ds:schemaRef ds:uri="http://www.w3.org/XML/1998/namespace"/>
  </ds:schemaRefs>
</ds:datastoreItem>
</file>

<file path=customXml/itemProps2.xml><?xml version="1.0" encoding="utf-8"?>
<ds:datastoreItem xmlns:ds="http://schemas.openxmlformats.org/officeDocument/2006/customXml" ds:itemID="{8C680AE6-D9D7-4582-9E41-D68D3C324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42164E-D72C-421A-81A9-906BDB4DD328}">
  <ds:schemaRefs>
    <ds:schemaRef ds:uri="http://schemas.microsoft.com/sharepoint/events"/>
  </ds:schemaRefs>
</ds:datastoreItem>
</file>

<file path=customXml/itemProps4.xml><?xml version="1.0" encoding="utf-8"?>
<ds:datastoreItem xmlns:ds="http://schemas.openxmlformats.org/officeDocument/2006/customXml" ds:itemID="{3C554B0C-4B8D-474C-B03E-0D84347FC2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1950</TotalTime>
  <Words>2386</Words>
  <Application>Microsoft Office PowerPoint</Application>
  <PresentationFormat>A4 Paper (210x297 mm)</PresentationFormat>
  <Paragraphs>116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Courier New</vt:lpstr>
      <vt:lpstr>Source Sans Pro</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Harris-Miller</dc:creator>
  <cp:keywords/>
  <cp:lastModifiedBy>Penelope Whitson</cp:lastModifiedBy>
  <cp:revision>155</cp:revision>
  <cp:lastPrinted>2020-09-01T22:50:23Z</cp:lastPrinted>
  <dcterms:created xsi:type="dcterms:W3CDTF">2020-08-31T22:03:51Z</dcterms:created>
  <dcterms:modified xsi:type="dcterms:W3CDTF">2021-11-23T08:17:52Z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0x0101005496552013C0BA46BE88192D5C6EB20B0015FC31BDD77A41B1B3FE00733A6FDA21001338B5900EF33840817C722C14E0099F</vt:lpwstr>
  </property>
  <property fmtid="{D5CDD505-2E9C-101B-9397-08002B2CF9AE}" pid="3" name="DIAYear">
    <vt:lpwstr>2765;#2021|edce4435-5b8f-48f5-926b-405f4a065c17</vt:lpwstr>
  </property>
  <property fmtid="{D5CDD505-2E9C-101B-9397-08002B2CF9AE}" pid="4" name="DIAEmailContentType">
    <vt:lpwstr>3;#Correspondence|dcd6b05f-dc80-4336-b228-09aebf3d212c</vt:lpwstr>
  </property>
  <property fmtid="{D5CDD505-2E9C-101B-9397-08002B2CF9AE}" pid="5" name="af512b3f0b7e4f0ab4dd0734b49f16fa">
    <vt:lpwstr>Correspondence|dcd6b05f-dc80-4336-b228-09aebf3d212c</vt:lpwstr>
  </property>
  <property fmtid="{D5CDD505-2E9C-101B-9397-08002B2CF9AE}" pid="6" name="DIASecurityClassification">
    <vt:lpwstr>4;#UNCLASSIFIED|875d92a8-67e2-4a32-9472-8fe99549e1eb</vt:lpwstr>
  </property>
  <property fmtid="{D5CDD505-2E9C-101B-9397-08002B2CF9AE}" pid="7" name="g132a64adae245189b5b2be2b4f1220f">
    <vt:lpwstr>2021|edce4435-5b8f-48f5-926b-405f4a065c17</vt:lpwstr>
  </property>
  <property fmtid="{D5CDD505-2E9C-101B-9397-08002B2CF9AE}" pid="8" name="_dlc_DocIdItemGuid">
    <vt:lpwstr>4439e933-327b-441d-a9d6-95dc144a79c1</vt:lpwstr>
  </property>
  <property fmtid="{D5CDD505-2E9C-101B-9397-08002B2CF9AE}" pid="9" name="TaxKeyword">
    <vt:lpwstr/>
  </property>
  <property fmtid="{D5CDD505-2E9C-101B-9397-08002B2CF9AE}" pid="10" name="DIAPlanningDocumentType">
    <vt:lpwstr/>
  </property>
  <property fmtid="{D5CDD505-2E9C-101B-9397-08002B2CF9AE}" pid="11" name="C3Topic">
    <vt:lpwstr/>
  </property>
  <property fmtid="{D5CDD505-2E9C-101B-9397-08002B2CF9AE}" pid="12" name="SharedWithUsers">
    <vt:lpwstr>3669;#Penelope Whitson</vt:lpwstr>
  </property>
  <property fmtid="{D5CDD505-2E9C-101B-9397-08002B2CF9AE}" pid="13" name="c794c62a77ac4a12986871855a87615d">
    <vt:lpwstr/>
  </property>
  <property fmtid="{D5CDD505-2E9C-101B-9397-08002B2CF9AE}" pid="14" name="DIAAdministrationDocumentType">
    <vt:lpwstr/>
  </property>
  <property fmtid="{D5CDD505-2E9C-101B-9397-08002B2CF9AE}" pid="15" name="h288be6dc87141bbb85aea15bb46feec">
    <vt:lpwstr/>
  </property>
  <property fmtid="{D5CDD505-2E9C-101B-9397-08002B2CF9AE}" pid="16" name="DIAReportDocumentType">
    <vt:lpwstr/>
  </property>
  <property fmtid="{D5CDD505-2E9C-101B-9397-08002B2CF9AE}" pid="17" name="DIAMeetingDocumentType">
    <vt:lpwstr/>
  </property>
  <property fmtid="{D5CDD505-2E9C-101B-9397-08002B2CF9AE}" pid="18" name="f2ff4695490c4bf79a895c9f81dcf06d">
    <vt:lpwstr/>
  </property>
</Properties>
</file>